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3"/>
    <p:sldId id="338" r:id="rId4"/>
    <p:sldId id="320" r:id="rId5"/>
    <p:sldId id="321" r:id="rId6"/>
    <p:sldId id="339" r:id="rId7"/>
    <p:sldId id="340" r:id="rId8"/>
    <p:sldId id="323" r:id="rId9"/>
    <p:sldId id="324" r:id="rId10"/>
    <p:sldId id="325" r:id="rId11"/>
    <p:sldId id="343" r:id="rId12"/>
    <p:sldId id="344" r:id="rId13"/>
    <p:sldId id="326" r:id="rId14"/>
    <p:sldId id="327" r:id="rId15"/>
    <p:sldId id="328" r:id="rId16"/>
    <p:sldId id="330" r:id="rId17"/>
    <p:sldId id="366" r:id="rId18"/>
    <p:sldId id="346" r:id="rId19"/>
    <p:sldId id="345" r:id="rId20"/>
    <p:sldId id="395" r:id="rId21"/>
    <p:sldId id="397" r:id="rId23"/>
    <p:sldId id="399" r:id="rId24"/>
    <p:sldId id="400" r:id="rId25"/>
    <p:sldId id="402" r:id="rId26"/>
    <p:sldId id="331" r:id="rId27"/>
    <p:sldId id="332" r:id="rId28"/>
    <p:sldId id="347" r:id="rId29"/>
    <p:sldId id="348" r:id="rId30"/>
    <p:sldId id="349" r:id="rId31"/>
    <p:sldId id="350" r:id="rId32"/>
    <p:sldId id="351" r:id="rId33"/>
    <p:sldId id="353" r:id="rId34"/>
    <p:sldId id="354" r:id="rId35"/>
    <p:sldId id="356" r:id="rId36"/>
    <p:sldId id="333" r:id="rId37"/>
    <p:sldId id="357" r:id="rId38"/>
    <p:sldId id="358" r:id="rId39"/>
    <p:sldId id="359" r:id="rId40"/>
    <p:sldId id="360" r:id="rId41"/>
    <p:sldId id="335" r:id="rId42"/>
    <p:sldId id="361" r:id="rId43"/>
    <p:sldId id="362" r:id="rId44"/>
    <p:sldId id="363" r:id="rId45"/>
    <p:sldId id="364" r:id="rId46"/>
    <p:sldId id="365" r:id="rId47"/>
    <p:sldId id="336" r:id="rId48"/>
    <p:sldId id="337" r:id="rId49"/>
    <p:sldId id="304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CC3300"/>
    <a:srgbClr val="CC0066"/>
    <a:srgbClr val="FFFFFF"/>
    <a:srgbClr val="D9B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327" autoAdjust="0"/>
    <p:restoredTop sz="94630" autoAdjust="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946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92AF0053-9BBE-4CFC-9B0F-54F2599C4A4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AF0053-9BBE-4CFC-9B0F-54F2599C4A4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1765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Freeform 33"/>
          <p:cNvSpPr/>
          <p:nvPr/>
        </p:nvSpPr>
        <p:spPr bwMode="gray">
          <a:xfrm>
            <a:off x="1557338" y="2743200"/>
            <a:ext cx="7581900" cy="2195513"/>
          </a:xfrm>
          <a:custGeom>
            <a:avLst/>
            <a:gdLst>
              <a:gd name="T0" fmla="*/ 5376 w 5376"/>
              <a:gd name="T1" fmla="*/ 942 h 1383"/>
              <a:gd name="T2" fmla="*/ 5376 w 5376"/>
              <a:gd name="T3" fmla="*/ 1137 h 1383"/>
              <a:gd name="T4" fmla="*/ 2235 w 5376"/>
              <a:gd name="T5" fmla="*/ 911 h 1383"/>
              <a:gd name="T6" fmla="*/ 0 w 5376"/>
              <a:gd name="T7" fmla="*/ 834 h 1383"/>
              <a:gd name="T8" fmla="*/ 2481 w 5376"/>
              <a:gd name="T9" fmla="*/ 720 h 1383"/>
              <a:gd name="T10" fmla="*/ 5376 w 5376"/>
              <a:gd name="T11" fmla="*/ 942 h 1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76" h="1383">
                <a:moveTo>
                  <a:pt x="5376" y="942"/>
                </a:moveTo>
                <a:lnTo>
                  <a:pt x="5376" y="1137"/>
                </a:lnTo>
                <a:cubicBezTo>
                  <a:pt x="5376" y="1137"/>
                  <a:pt x="4224" y="21"/>
                  <a:pt x="2235" y="911"/>
                </a:cubicBezTo>
                <a:cubicBezTo>
                  <a:pt x="1185" y="1380"/>
                  <a:pt x="0" y="834"/>
                  <a:pt x="0" y="834"/>
                </a:cubicBezTo>
                <a:cubicBezTo>
                  <a:pt x="41" y="802"/>
                  <a:pt x="1179" y="1383"/>
                  <a:pt x="2481" y="720"/>
                </a:cubicBezTo>
                <a:cubicBezTo>
                  <a:pt x="4155" y="0"/>
                  <a:pt x="5376" y="942"/>
                  <a:pt x="5376" y="94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6" name="Freeform 34"/>
          <p:cNvSpPr/>
          <p:nvPr/>
        </p:nvSpPr>
        <p:spPr bwMode="gray">
          <a:xfrm>
            <a:off x="1143000" y="2514600"/>
            <a:ext cx="8016875" cy="2430463"/>
          </a:xfrm>
          <a:custGeom>
            <a:avLst/>
            <a:gdLst>
              <a:gd name="T0" fmla="*/ 2468 w 5324"/>
              <a:gd name="T1" fmla="*/ 868 h 1531"/>
              <a:gd name="T2" fmla="*/ 18 w 5324"/>
              <a:gd name="T3" fmla="*/ 867 h 1531"/>
              <a:gd name="T4" fmla="*/ 2578 w 5324"/>
              <a:gd name="T5" fmla="*/ 744 h 1531"/>
              <a:gd name="T6" fmla="*/ 5324 w 5324"/>
              <a:gd name="T7" fmla="*/ 771 h 1531"/>
              <a:gd name="T8" fmla="*/ 5324 w 5324"/>
              <a:gd name="T9" fmla="*/ 980 h 1531"/>
              <a:gd name="T10" fmla="*/ 2464 w 5324"/>
              <a:gd name="T11" fmla="*/ 872 h 1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4" h="1531">
                <a:moveTo>
                  <a:pt x="2468" y="868"/>
                </a:moveTo>
                <a:cubicBezTo>
                  <a:pt x="1212" y="1531"/>
                  <a:pt x="0" y="888"/>
                  <a:pt x="18" y="867"/>
                </a:cubicBezTo>
                <a:cubicBezTo>
                  <a:pt x="36" y="846"/>
                  <a:pt x="1311" y="1455"/>
                  <a:pt x="2578" y="744"/>
                </a:cubicBezTo>
                <a:cubicBezTo>
                  <a:pt x="4148" y="0"/>
                  <a:pt x="5324" y="771"/>
                  <a:pt x="5324" y="771"/>
                </a:cubicBezTo>
                <a:lnTo>
                  <a:pt x="5324" y="980"/>
                </a:lnTo>
                <a:cubicBezTo>
                  <a:pt x="5252" y="864"/>
                  <a:pt x="4040" y="96"/>
                  <a:pt x="2464" y="87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7" name="Freeform 35"/>
          <p:cNvSpPr/>
          <p:nvPr/>
        </p:nvSpPr>
        <p:spPr bwMode="gray">
          <a:xfrm>
            <a:off x="1489075" y="2559050"/>
            <a:ext cx="7654925" cy="2387600"/>
          </a:xfrm>
          <a:custGeom>
            <a:avLst/>
            <a:gdLst>
              <a:gd name="T0" fmla="*/ 5082 w 5083"/>
              <a:gd name="T1" fmla="*/ 912 h 1504"/>
              <a:gd name="T2" fmla="*/ 5083 w 5083"/>
              <a:gd name="T3" fmla="*/ 1068 h 1504"/>
              <a:gd name="T4" fmla="*/ 2288 w 5083"/>
              <a:gd name="T5" fmla="*/ 880 h 1504"/>
              <a:gd name="T6" fmla="*/ 6 w 5083"/>
              <a:gd name="T7" fmla="*/ 940 h 1504"/>
              <a:gd name="T8" fmla="*/ 2250 w 5083"/>
              <a:gd name="T9" fmla="*/ 832 h 1504"/>
              <a:gd name="T10" fmla="*/ 5082 w 5083"/>
              <a:gd name="T11" fmla="*/ 912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83" h="1504">
                <a:moveTo>
                  <a:pt x="5082" y="912"/>
                </a:moveTo>
                <a:lnTo>
                  <a:pt x="5083" y="1068"/>
                </a:lnTo>
                <a:cubicBezTo>
                  <a:pt x="5026" y="1020"/>
                  <a:pt x="3922" y="140"/>
                  <a:pt x="2288" y="880"/>
                </a:cubicBezTo>
                <a:cubicBezTo>
                  <a:pt x="1046" y="1504"/>
                  <a:pt x="11" y="947"/>
                  <a:pt x="6" y="940"/>
                </a:cubicBezTo>
                <a:cubicBezTo>
                  <a:pt x="0" y="932"/>
                  <a:pt x="1010" y="1416"/>
                  <a:pt x="2250" y="832"/>
                </a:cubicBezTo>
                <a:cubicBezTo>
                  <a:pt x="3853" y="0"/>
                  <a:pt x="5082" y="912"/>
                  <a:pt x="5082" y="912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93" name="Picture 21" descr="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5775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0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4724400"/>
            <a:ext cx="7772400" cy="1470025"/>
          </a:xfrm>
        </p:spPr>
        <p:txBody>
          <a:bodyPr/>
          <a:lstStyle>
            <a:lvl1pPr algn="r">
              <a:defRPr sz="4400">
                <a:latin typeface="Verdana" pitchFamily="34" charset="0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smtClean="0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ubTitle" sz="quarter" idx="1"/>
          </p:nvPr>
        </p:nvSpPr>
        <p:spPr bwMode="hidden">
          <a:xfrm>
            <a:off x="3810000" y="3581400"/>
            <a:ext cx="4892675" cy="3968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0" indent="0" algn="dist">
              <a:spcBef>
                <a:spcPct val="0"/>
              </a:spcBef>
              <a:buFontTx/>
              <a:buNone/>
              <a:defRPr sz="2000" i="1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smtClean="0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157A1A4-5EFC-4C39-BB32-BD4385AF904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1119A4-C534-48BE-8F6F-9C172A78974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8B553F-E82D-4C8D-B56D-460B8947F27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22438"/>
            <a:ext cx="4038600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D5CD0C48-5984-43A5-9A1E-74E6C0FDCE8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57200" y="1722438"/>
            <a:ext cx="8229600" cy="4525962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6AE1F02D-C0D0-4A7C-A0B0-1770A14E5C0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22438"/>
            <a:ext cx="8229600" cy="21859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4060825"/>
            <a:ext cx="8229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C299BCE2-C18A-40F1-9191-D8FD7435806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pic" idx="1" hasCustomPrompt="1"/>
          </p:nvPr>
        </p:nvSpPr>
        <p:spPr>
          <a:xfrm>
            <a:off x="457200" y="1722438"/>
            <a:ext cx="8229600" cy="4525962"/>
          </a:xfrm>
        </p:spPr>
        <p:txBody>
          <a:bodyPr/>
          <a:lstStyle/>
          <a:p>
            <a:r>
              <a:rPr lang="zh-CN" altLang="en-US" smtClean="0"/>
              <a:t>单击图标添加 </a:t>
            </a:r>
            <a:r>
              <a:rPr lang="en-US" altLang="zh-CN" smtClean="0"/>
              <a:t>SmartArt </a:t>
            </a:r>
            <a:r>
              <a:rPr lang="zh-CN" altLang="en-US" smtClean="0"/>
              <a:t>图形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641A77D9-7195-47FE-AC08-D17E84B6253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D06DF0-B44F-4E53-9A57-B3DE16472FC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55435-6B73-441C-B467-FB23311492E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96670-DC52-4593-ACB6-3A9F09C8ABD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65B24-183B-47BF-B72A-842633AADCE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16C69-8FF6-4045-829A-A4A0A80DE45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32F267-4D54-41CA-9970-ED2B8B5DD18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9C915-B7A9-4D7F-8DC0-52AAF456CFA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C0AD22-AB1F-42CF-90A6-2B048B5CE89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4.png"/><Relationship Id="rId17" Type="http://schemas.openxmlformats.org/officeDocument/2006/relationships/image" Target="../media/image3.png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19216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/>
          <p:cNvGrpSpPr/>
          <p:nvPr/>
        </p:nvGrpSpPr>
        <p:grpSpPr bwMode="auto">
          <a:xfrm>
            <a:off x="3409950" y="533400"/>
            <a:ext cx="5756275" cy="6324600"/>
            <a:chOff x="1872" y="48"/>
            <a:chExt cx="3888" cy="4272"/>
          </a:xfrm>
        </p:grpSpPr>
        <p:pic>
          <p:nvPicPr>
            <p:cNvPr id="1038" name="Picture 14" descr="222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528"/>
              <a:ext cx="3756" cy="3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time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8" r="5357" b="6129"/>
            <a:stretch>
              <a:fillRect/>
            </a:stretch>
          </p:blipFill>
          <p:spPr bwMode="auto">
            <a:xfrm>
              <a:off x="2104" y="48"/>
              <a:ext cx="3656" cy="4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0" name="Freeform 16"/>
          <p:cNvSpPr/>
          <p:nvPr/>
        </p:nvSpPr>
        <p:spPr bwMode="gray">
          <a:xfrm rot="185663">
            <a:off x="808038" y="557213"/>
            <a:ext cx="8348662" cy="1644650"/>
          </a:xfrm>
          <a:custGeom>
            <a:avLst/>
            <a:gdLst>
              <a:gd name="T0" fmla="*/ 5376 w 5376"/>
              <a:gd name="T1" fmla="*/ 942 h 1383"/>
              <a:gd name="T2" fmla="*/ 5376 w 5376"/>
              <a:gd name="T3" fmla="*/ 1137 h 1383"/>
              <a:gd name="T4" fmla="*/ 2235 w 5376"/>
              <a:gd name="T5" fmla="*/ 911 h 1383"/>
              <a:gd name="T6" fmla="*/ 0 w 5376"/>
              <a:gd name="T7" fmla="*/ 834 h 1383"/>
              <a:gd name="T8" fmla="*/ 2481 w 5376"/>
              <a:gd name="T9" fmla="*/ 720 h 1383"/>
              <a:gd name="T10" fmla="*/ 5376 w 5376"/>
              <a:gd name="T11" fmla="*/ 942 h 1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76" h="1383">
                <a:moveTo>
                  <a:pt x="5376" y="942"/>
                </a:moveTo>
                <a:lnTo>
                  <a:pt x="5376" y="1137"/>
                </a:lnTo>
                <a:cubicBezTo>
                  <a:pt x="5376" y="1137"/>
                  <a:pt x="4224" y="21"/>
                  <a:pt x="2235" y="911"/>
                </a:cubicBezTo>
                <a:cubicBezTo>
                  <a:pt x="1185" y="1380"/>
                  <a:pt x="0" y="834"/>
                  <a:pt x="0" y="834"/>
                </a:cubicBezTo>
                <a:cubicBezTo>
                  <a:pt x="41" y="802"/>
                  <a:pt x="1179" y="1383"/>
                  <a:pt x="2481" y="720"/>
                </a:cubicBezTo>
                <a:cubicBezTo>
                  <a:pt x="4155" y="0"/>
                  <a:pt x="5376" y="942"/>
                  <a:pt x="5376" y="94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1" name="Freeform 17"/>
          <p:cNvSpPr/>
          <p:nvPr/>
        </p:nvSpPr>
        <p:spPr bwMode="gray">
          <a:xfrm rot="185500">
            <a:off x="327025" y="387350"/>
            <a:ext cx="8828088" cy="1820863"/>
          </a:xfrm>
          <a:custGeom>
            <a:avLst/>
            <a:gdLst>
              <a:gd name="T0" fmla="*/ 2468 w 5324"/>
              <a:gd name="T1" fmla="*/ 868 h 1531"/>
              <a:gd name="T2" fmla="*/ 18 w 5324"/>
              <a:gd name="T3" fmla="*/ 867 h 1531"/>
              <a:gd name="T4" fmla="*/ 2578 w 5324"/>
              <a:gd name="T5" fmla="*/ 744 h 1531"/>
              <a:gd name="T6" fmla="*/ 5324 w 5324"/>
              <a:gd name="T7" fmla="*/ 771 h 1531"/>
              <a:gd name="T8" fmla="*/ 5324 w 5324"/>
              <a:gd name="T9" fmla="*/ 980 h 1531"/>
              <a:gd name="T10" fmla="*/ 2464 w 5324"/>
              <a:gd name="T11" fmla="*/ 872 h 1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4" h="1531">
                <a:moveTo>
                  <a:pt x="2468" y="868"/>
                </a:moveTo>
                <a:cubicBezTo>
                  <a:pt x="1212" y="1531"/>
                  <a:pt x="0" y="888"/>
                  <a:pt x="18" y="867"/>
                </a:cubicBezTo>
                <a:cubicBezTo>
                  <a:pt x="36" y="846"/>
                  <a:pt x="1311" y="1455"/>
                  <a:pt x="2578" y="744"/>
                </a:cubicBezTo>
                <a:cubicBezTo>
                  <a:pt x="4148" y="0"/>
                  <a:pt x="5324" y="771"/>
                  <a:pt x="5324" y="771"/>
                </a:cubicBezTo>
                <a:lnTo>
                  <a:pt x="5324" y="980"/>
                </a:lnTo>
                <a:cubicBezTo>
                  <a:pt x="5252" y="864"/>
                  <a:pt x="4040" y="96"/>
                  <a:pt x="2464" y="87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2" name="Freeform 18"/>
          <p:cNvSpPr/>
          <p:nvPr/>
        </p:nvSpPr>
        <p:spPr bwMode="gray">
          <a:xfrm rot="188783">
            <a:off x="733425" y="420688"/>
            <a:ext cx="8428038" cy="1789112"/>
          </a:xfrm>
          <a:custGeom>
            <a:avLst/>
            <a:gdLst>
              <a:gd name="T0" fmla="*/ 5082 w 5083"/>
              <a:gd name="T1" fmla="*/ 912 h 1504"/>
              <a:gd name="T2" fmla="*/ 5083 w 5083"/>
              <a:gd name="T3" fmla="*/ 1068 h 1504"/>
              <a:gd name="T4" fmla="*/ 2288 w 5083"/>
              <a:gd name="T5" fmla="*/ 880 h 1504"/>
              <a:gd name="T6" fmla="*/ 6 w 5083"/>
              <a:gd name="T7" fmla="*/ 940 h 1504"/>
              <a:gd name="T8" fmla="*/ 2250 w 5083"/>
              <a:gd name="T9" fmla="*/ 832 h 1504"/>
              <a:gd name="T10" fmla="*/ 5082 w 5083"/>
              <a:gd name="T11" fmla="*/ 912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83" h="1504">
                <a:moveTo>
                  <a:pt x="5082" y="912"/>
                </a:moveTo>
                <a:lnTo>
                  <a:pt x="5083" y="1068"/>
                </a:lnTo>
                <a:cubicBezTo>
                  <a:pt x="5026" y="1020"/>
                  <a:pt x="3922" y="140"/>
                  <a:pt x="2288" y="880"/>
                </a:cubicBezTo>
                <a:cubicBezTo>
                  <a:pt x="1046" y="1504"/>
                  <a:pt x="11" y="947"/>
                  <a:pt x="6" y="940"/>
                </a:cubicBezTo>
                <a:cubicBezTo>
                  <a:pt x="0" y="932"/>
                  <a:pt x="1010" y="1416"/>
                  <a:pt x="2250" y="832"/>
                </a:cubicBezTo>
                <a:cubicBezTo>
                  <a:pt x="3853" y="0"/>
                  <a:pt x="5082" y="912"/>
                  <a:pt x="5082" y="912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1" name="Picture 7" descr="1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" cy="20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09800" y="152400"/>
            <a:ext cx="6477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224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ea typeface="宋体" charset="-122"/>
              </a:defRPr>
            </a:lvl1pPr>
          </a:lstStyle>
          <a:p>
            <a:fld id="{C8698454-3F8D-48DA-AF3D-412F24D2A5A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95736" y="4419601"/>
            <a:ext cx="6491064" cy="1313655"/>
          </a:xfrm>
        </p:spPr>
        <p:txBody>
          <a:bodyPr/>
          <a:lstStyle/>
          <a:p>
            <a:r>
              <a:rPr lang="en-US" sz="4800" dirty="0" smtClean="0">
                <a:latin typeface="微软雅黑" pitchFamily="34" charset="-122"/>
                <a:ea typeface="微软雅黑" pitchFamily="34" charset="-122"/>
              </a:rPr>
              <a:t>BT</a:t>
            </a:r>
            <a:r>
              <a:rPr lang="zh-CN" altLang="en-US" sz="4800" dirty="0" smtClean="0">
                <a:latin typeface="微软雅黑" pitchFamily="34" charset="-122"/>
                <a:ea typeface="微软雅黑" pitchFamily="34" charset="-122"/>
              </a:rPr>
              <a:t>学习总结</a:t>
            </a:r>
            <a:endParaRPr lang="zh-CN" altLang="en-US" sz="4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707904" y="5805256"/>
            <a:ext cx="4438599" cy="426720"/>
          </a:xfrm>
        </p:spPr>
        <p:txBody>
          <a:bodyPr/>
          <a:lstStyle/>
          <a:p>
            <a:pPr marL="342900" lvl="0" indent="-342900" algn="l">
              <a:lnSpc>
                <a:spcPct val="110000"/>
              </a:lnSpc>
            </a:pPr>
            <a:r>
              <a:rPr lang="zh-CN" altLang="en-US" i="0" dirty="0">
                <a:solidFill>
                  <a:schemeClr val="bg1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路由组 </a:t>
            </a:r>
            <a:r>
              <a:rPr lang="en-US" altLang="zh-CN" i="0" dirty="0">
                <a:solidFill>
                  <a:schemeClr val="bg1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2016-03</a:t>
            </a:r>
            <a:endParaRPr lang="en-US" altLang="zh-CN" i="0" dirty="0">
              <a:solidFill>
                <a:schemeClr val="bg1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种子文件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5323840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announce:Tracker的主服务器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announce-list：Tracker服务器列表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comment:种子文件的注释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comment.utf-8：种子文件注释的utf-8编码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creation date：种子文件建立的时间，是从1970年1月1日00:00:00到现在的秒数。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encoding:种子文件的默认编码，比如GB2312，Big5，utf-8等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info：所有关于下载的文件的信息都在这个字段里，它包括多个子字段，而且根据下载的是单个文件还是多个文件，子字段的项目会不同。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nodes:最后的一个字段是nodes字段，这个字段包含一系列ip和相应端口的列表，是用于连接DHT初始node。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种子文件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97585"/>
            <a:ext cx="8229600" cy="5724525"/>
          </a:xfrm>
        </p:spPr>
        <p:txBody>
          <a:bodyPr/>
          <a:p>
            <a:pPr marL="0" indent="0">
              <a:buNone/>
            </a:pPr>
            <a:r>
              <a:rPr lang="en-US" altLang="zh-CN" sz="1800"/>
              <a:t>info</a:t>
            </a:r>
            <a:r>
              <a:rPr lang="zh-CN" altLang="en-US" sz="1800">
                <a:ea typeface="宋体" charset="0"/>
              </a:rPr>
              <a:t>字段包含信息如下：</a:t>
            </a:r>
            <a:endParaRPr lang="zh-CN" altLang="en-US" sz="1800">
              <a:ea typeface="宋体" charset="0"/>
            </a:endParaRPr>
          </a:p>
          <a:p>
            <a:pPr marL="0" indent="0">
              <a:buNone/>
            </a:pPr>
            <a:r>
              <a:rPr lang="zh-CN" altLang="en-US" sz="1800"/>
              <a:t>files：表示文件的名字，大小，该字段包含如下三个子字段：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        length：文件的大小，用byte计算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        path：文件的名字，在下载时不可更改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        path.utf-8：文件名的UTF-8编码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以上的三个字段每个文件都有一组值。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name：推荐的文件夹名，此项可于下载时更改。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name.utf-8:推荐的文件夹名的utf-8编码，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piece length：每个文件块的大小，用Byte计算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pieces：文件的特征信息，该字段比较大，实际上是种子内包含所有的文件段的SHA1的校验值的连接，即将所有文件按照piece length的字节大小分成块，每块计算一个SHA1值，然后将这些值连接起来就形成了pieces字段，由于SHA1的校验值为20Byte，所以该字段的大小始终为20的整数倍字节。该字段是Torrent文件中体积最大的部分，可见如果大文件分块很小，会造成Torrent文件体积庞大。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publisher：文件发布者的名字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publisher.utf-8：文件发布者的名字的utf-8编码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publisher-url：文件发布者的网址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publisher-url.utf-8：文件发布者网址的utf-8编码。</a:t>
            </a:r>
            <a:endParaRPr lang="zh-CN" altLang="en-US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种子文件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7540" y="2961005"/>
            <a:ext cx="7867650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种子文件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1230" y="1722755"/>
            <a:ext cx="4700905" cy="45256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客户端与Tracker交互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22755"/>
            <a:ext cx="8229600" cy="4808220"/>
          </a:xfrm>
        </p:spPr>
        <p:txBody>
          <a:bodyPr/>
          <a:p>
            <a:r>
              <a:rPr lang="zh-CN" altLang="en-US" sz="2800"/>
              <a:t>客户端完成解析种子文件并从中获取Tracker服务器的URL后，即可开始与Tracker进行交互。与Tracker进行交互主要有两个目的：一是将自己的下载进度告知给Tracker以便Tracker进行一些相关的统计；二是获取当前下载同一个共享文件的peer的IP地址和端口号。</a:t>
            </a:r>
            <a:endParaRPr lang="zh-CN" altLang="en-US" sz="2800"/>
          </a:p>
          <a:p>
            <a:r>
              <a:rPr lang="zh-CN" altLang="en-US" sz="2800"/>
              <a:t>客户端与</a:t>
            </a:r>
            <a:r>
              <a:rPr lang="en-US" altLang="zh-CN" sz="2800"/>
              <a:t>tracker</a:t>
            </a:r>
            <a:r>
              <a:rPr lang="zh-CN" altLang="en-US" sz="2800">
                <a:ea typeface="宋体" charset="0"/>
              </a:rPr>
              <a:t>服务器通信方式：</a:t>
            </a:r>
            <a:r>
              <a:rPr lang="en-US" altLang="zh-CN" sz="2800">
                <a:ea typeface="宋体" charset="0"/>
              </a:rPr>
              <a:t>http</a:t>
            </a:r>
            <a:r>
              <a:rPr lang="zh-CN" altLang="en-US" sz="2800">
                <a:ea typeface="宋体" charset="0"/>
              </a:rPr>
              <a:t>、</a:t>
            </a:r>
            <a:r>
              <a:rPr lang="en-US" altLang="zh-CN" sz="2800">
                <a:ea typeface="宋体" charset="0"/>
              </a:rPr>
              <a:t>udp</a:t>
            </a:r>
            <a:endParaRPr lang="en-US" altLang="zh-CN" sz="2800">
              <a:ea typeface="宋体" charset="0"/>
            </a:endParaRPr>
          </a:p>
          <a:p>
            <a:endParaRPr lang="zh-CN" altLang="en-US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客户端与Tracker交互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9830"/>
            <a:ext cx="8229600" cy="5069205"/>
          </a:xfrm>
        </p:spPr>
        <p:txBody>
          <a:bodyPr/>
          <a:p>
            <a:pPr marL="0" indent="0">
              <a:buNone/>
            </a:pPr>
            <a:r>
              <a:rPr lang="zh-CN" altLang="en-US" sz="2000">
                <a:sym typeface="+mn-ea"/>
              </a:rPr>
              <a:t>客户端使用HTTP协议与Tracker进行通信。Tracker通过HTTP GET方法获取请求，请求的构成为Tracker的URL后面跟一个？以及参数和值对，如http://tk.greedland.net/ announce? param1= value1&amp;param2= value2。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客户端发往Tracker的GET请求中，通常包含参数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2564765"/>
            <a:ext cx="5809615" cy="42665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客户端与Tracker交互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info_hash：这个值是info字段的HASH值，20个Byte，同样是使用SHA1作为HASH函数。由于info字段是发布的文件信息构成的，所以info_hash在BT协议中是用来识别不同的种子文件的。基本上每个种子文件的info_hash都是不同的，所以BT服务器以及客户端都是以这个值来识别不同的种子文件的。计算的具体范围是从info字段开始(不包含"info"这四个字节)，一直到nodes字段为止(不包含"nodes"这5个字节和nodes前边表示nodes字段长度的"5:"这两个字节)。</a:t>
            </a:r>
            <a:endParaRPr lang="zh-CN" altLang="en-US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客户端与Tracker交互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/>
              <a:t>Tracker服务器的返回信息是一个经过B编码的字典，通常包含参数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其中：IP地址占4字节，端口号占2字节，即一个peer占6字节。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40" y="2421255"/>
            <a:ext cx="5761990" cy="26377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客户端与Tracker交互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4775"/>
            <a:ext cx="8229600" cy="5436870"/>
          </a:xfrm>
        </p:spPr>
        <p:txBody>
          <a:bodyPr/>
          <a:p>
            <a:pPr marL="0" indent="0">
              <a:buNone/>
            </a:pPr>
            <a:r>
              <a:rPr lang="zh-CN" altLang="en-US" sz="1800"/>
              <a:t>GET/announce?info_hash=%D2%7E%D1%ED%08%C8%00%92%9A%17%8B%B1%11%B9%BD%0B%B5%D5%AD%B2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&amp;peer_id=%2DSD0100%2D%7C%B4%13c%DA%26lK%60%26B%98&amp;ip=192.168.102.110&amp;port=13762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&amp;uploaded=5765&amp;downloaded=0&amp;left=6768066115&amp;numwant=200&amp;key=3513&amp;compact=1&amp;event=started HTTP/1.0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Host: open.nyaatorrents.info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User-Agent: Bittorrent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Accept: */*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Connection: closed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HTTP/1.1 200 OK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Content-Type: text/plain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Content-Length: 118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d8:completei1e10:downloadedi10e10:incompletei3e8:intervali1898e12:min intervali949e5:peers24:v...E......8....5.=.7sj.e</a:t>
            </a:r>
            <a:endParaRPr lang="zh-CN" altLang="en-US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客户端与Tracker交互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8880"/>
            <a:ext cx="8229600" cy="5324475"/>
          </a:xfrm>
        </p:spPr>
        <p:txBody>
          <a:bodyPr/>
          <a:p>
            <a:r>
              <a:rPr lang="zh-CN" altLang="en-US" sz="1800"/>
              <a:t>UDP tracker协议是一种高性能、低消耗的BitTorrent(BT)tracker协议，这种协议的URL一般是这样：udp://tracker:port。所有的值都按网络字节顺序(network byte order)发送。每种封包的大小都不是固定的，以后的扩展可能会增加封包的大小。UDP 协议的tracker占用的带宽不到HTTP tracker的50%，并且由于UDP协议是无状态的(stateless)，由于路由器或服务器所能处理的TCP连接(打开的)数所造成的限制也就不存在于UDP上了。</a:t>
            </a:r>
            <a:endParaRPr lang="zh-CN" altLang="en-US" sz="1800"/>
          </a:p>
          <a:p>
            <a:r>
              <a:rPr lang="zh-CN" altLang="en-US" sz="1800"/>
              <a:t>UDP连接/欺骗：在理想的情况下，只有2个数据包是必要的。然而，它是可能的欺骗一个UDP数据包的源地址。服务器以确保这种情况不会发生，因此计算值（connection_id）并把它发送到客户端。如果客户伪造的源地址，它不会接受这个值。connection_id将被发送到跟踪再包3。Trackers验证connection_id和忽略不匹配请求。连接connection ids不能被客户端推测。这可比TCP握手和SYN Cookie方法可用于跟踪侧存储连接ID。可用于多个请求的连接标识。客户端可以使用一个连接标识，直到它收到它的一分钟后。Trackers应该直到后已送两分钟接受连接ID。</a:t>
            </a:r>
            <a:endParaRPr lang="zh-CN" altLang="en-US" sz="1800"/>
          </a:p>
          <a:p>
            <a:r>
              <a:rPr lang="zh-CN" altLang="en-US" sz="1800"/>
              <a:t>超时：UDP是一个不可靠的协议。这意味着它不会重传丢失的数据包本身。该应用程序负责。如果一个回应经过15×2 ^ N秒还没收到，客户应重发请求，其中N从0增加到8（3840秒）每次重传。如果收到响应信息，则把n重置为0。</a:t>
            </a:r>
            <a:endParaRPr lang="zh-CN" alt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BT</a:t>
            </a:r>
            <a:r>
              <a:rPr lang="zh-CN" altLang="en-US">
                <a:ea typeface="宋体" charset="0"/>
              </a:rPr>
              <a:t>学习总结</a:t>
            </a:r>
            <a:endParaRPr lang="zh-CN" altLang="en-US">
              <a:ea typeface="宋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8425"/>
            <a:ext cx="8229600" cy="5106035"/>
          </a:xfrm>
        </p:spPr>
        <p:txBody>
          <a:bodyPr/>
          <a:p>
            <a:r>
              <a:rPr lang="zh-CN" altLang="en-US" sz="2800">
                <a:ea typeface="宋体" charset="0"/>
                <a:sym typeface="+mn-ea"/>
              </a:rPr>
              <a:t>简要概述</a:t>
            </a:r>
            <a:endParaRPr lang="zh-CN" altLang="en-US" sz="2800">
              <a:ea typeface="宋体" charset="0"/>
              <a:sym typeface="+mn-ea"/>
            </a:endParaRPr>
          </a:p>
          <a:p>
            <a:r>
              <a:rPr lang="zh-CN" altLang="en-US" sz="2800">
                <a:ea typeface="宋体" charset="0"/>
                <a:sym typeface="+mn-ea"/>
              </a:rPr>
              <a:t>系统组成</a:t>
            </a:r>
            <a:endParaRPr lang="zh-CN" altLang="en-US" sz="2800">
              <a:ea typeface="宋体" charset="0"/>
              <a:sym typeface="+mn-ea"/>
            </a:endParaRPr>
          </a:p>
          <a:p>
            <a:r>
              <a:rPr lang="zh-CN" altLang="en-US" sz="2800">
                <a:ea typeface="宋体" charset="0"/>
                <a:sym typeface="+mn-ea"/>
              </a:rPr>
              <a:t>编码格式</a:t>
            </a:r>
            <a:endParaRPr lang="zh-CN" altLang="en-US" sz="2800">
              <a:ea typeface="宋体" charset="0"/>
              <a:sym typeface="+mn-ea"/>
            </a:endParaRPr>
          </a:p>
          <a:p>
            <a:r>
              <a:rPr lang="zh-CN" altLang="en-US" sz="2800">
                <a:ea typeface="宋体" charset="0"/>
                <a:sym typeface="+mn-ea"/>
              </a:rPr>
              <a:t>种子文件</a:t>
            </a:r>
            <a:endParaRPr lang="zh-CN" altLang="en-US" sz="2800">
              <a:ea typeface="宋体" charset="0"/>
              <a:sym typeface="+mn-ea"/>
            </a:endParaRPr>
          </a:p>
          <a:p>
            <a:r>
              <a:rPr lang="zh-CN" altLang="en-US" sz="2800">
                <a:ea typeface="宋体" charset="0"/>
                <a:sym typeface="+mn-ea"/>
              </a:rPr>
              <a:t>客户端与</a:t>
            </a:r>
            <a:r>
              <a:rPr lang="en-US" altLang="zh-CN" sz="2800">
                <a:ea typeface="宋体" charset="0"/>
                <a:sym typeface="+mn-ea"/>
              </a:rPr>
              <a:t>Tracker</a:t>
            </a:r>
            <a:r>
              <a:rPr lang="zh-CN" altLang="en-US" sz="2800">
                <a:ea typeface="宋体" charset="0"/>
                <a:sym typeface="+mn-ea"/>
              </a:rPr>
              <a:t>交互</a:t>
            </a:r>
            <a:endParaRPr lang="zh-CN" altLang="en-US" sz="2800">
              <a:ea typeface="宋体" charset="0"/>
              <a:sym typeface="+mn-ea"/>
            </a:endParaRPr>
          </a:p>
          <a:p>
            <a:r>
              <a:rPr lang="en-US" altLang="zh-CN" sz="2800">
                <a:ea typeface="宋体" charset="0"/>
                <a:sym typeface="+mn-ea"/>
              </a:rPr>
              <a:t>peer</a:t>
            </a:r>
            <a:r>
              <a:rPr lang="zh-CN" altLang="en-US" sz="2800">
                <a:ea typeface="宋体" charset="0"/>
                <a:sym typeface="+mn-ea"/>
              </a:rPr>
              <a:t>之间通信</a:t>
            </a:r>
            <a:endParaRPr lang="zh-CN" altLang="en-US" sz="2800">
              <a:ea typeface="宋体" charset="0"/>
              <a:sym typeface="+mn-ea"/>
            </a:endParaRPr>
          </a:p>
          <a:p>
            <a:r>
              <a:rPr lang="zh-CN" altLang="en-US" sz="2800">
                <a:ea typeface="宋体" charset="0"/>
                <a:sym typeface="+mn-ea"/>
              </a:rPr>
              <a:t>系统结构设计</a:t>
            </a:r>
            <a:endParaRPr lang="zh-CN" altLang="en-US" sz="2800">
              <a:ea typeface="宋体" charset="0"/>
              <a:sym typeface="+mn-ea"/>
            </a:endParaRPr>
          </a:p>
          <a:p>
            <a:r>
              <a:rPr lang="zh-CN" altLang="en-US" sz="2800">
                <a:ea typeface="宋体" charset="0"/>
                <a:sym typeface="+mn-ea"/>
              </a:rPr>
              <a:t>关键算法与策略</a:t>
            </a:r>
            <a:endParaRPr lang="zh-CN" altLang="en-US" sz="2800">
              <a:ea typeface="宋体" charset="0"/>
              <a:sym typeface="+mn-ea"/>
            </a:endParaRPr>
          </a:p>
          <a:p>
            <a:r>
              <a:rPr lang="zh-CN" altLang="en-US" sz="2800">
                <a:ea typeface="宋体" charset="0"/>
                <a:sym typeface="+mn-ea"/>
              </a:rPr>
              <a:t>制作种子与发布</a:t>
            </a:r>
            <a:endParaRPr lang="zh-CN" altLang="en-US" sz="2800">
              <a:ea typeface="宋体" charset="0"/>
              <a:sym typeface="+mn-ea"/>
            </a:endParaRPr>
          </a:p>
          <a:p>
            <a:endParaRPr lang="zh-CN" altLang="en-US">
              <a:ea typeface="宋体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63" name="Picture 51" descr="Picture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/>
          <a:stretch>
            <a:fillRect/>
          </a:stretch>
        </p:blipFill>
        <p:spPr bwMode="auto">
          <a:xfrm>
            <a:off x="3505200" y="2886075"/>
            <a:ext cx="1981200" cy="19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914" name="Group 2"/>
          <p:cNvGrpSpPr/>
          <p:nvPr/>
        </p:nvGrpSpPr>
        <p:grpSpPr bwMode="auto">
          <a:xfrm>
            <a:off x="5783263" y="2035175"/>
            <a:ext cx="2273300" cy="536575"/>
            <a:chOff x="3964" y="2071"/>
            <a:chExt cx="1484" cy="330"/>
          </a:xfrm>
        </p:grpSpPr>
        <p:sp>
          <p:nvSpPr>
            <p:cNvPr id="38915" name="AutoShape 3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6" name="AutoShape 4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17" name="Group 5"/>
          <p:cNvGrpSpPr/>
          <p:nvPr/>
        </p:nvGrpSpPr>
        <p:grpSpPr bwMode="auto">
          <a:xfrm>
            <a:off x="6315075" y="3581400"/>
            <a:ext cx="2273300" cy="536575"/>
            <a:chOff x="3964" y="2071"/>
            <a:chExt cx="1484" cy="330"/>
          </a:xfrm>
        </p:grpSpPr>
        <p:sp>
          <p:nvSpPr>
            <p:cNvPr id="38918" name="AutoShape 6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9" name="AutoShape 7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20" name="Group 8"/>
          <p:cNvGrpSpPr/>
          <p:nvPr/>
        </p:nvGrpSpPr>
        <p:grpSpPr bwMode="auto">
          <a:xfrm>
            <a:off x="5791200" y="5181600"/>
            <a:ext cx="2273300" cy="536575"/>
            <a:chOff x="3964" y="2071"/>
            <a:chExt cx="1484" cy="330"/>
          </a:xfrm>
        </p:grpSpPr>
        <p:sp>
          <p:nvSpPr>
            <p:cNvPr id="38921" name="AutoShape 9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2" name="AutoShape 10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23" name="Group 11"/>
          <p:cNvGrpSpPr/>
          <p:nvPr/>
        </p:nvGrpSpPr>
        <p:grpSpPr bwMode="auto">
          <a:xfrm>
            <a:off x="966788" y="5181600"/>
            <a:ext cx="2273300" cy="536575"/>
            <a:chOff x="3964" y="2071"/>
            <a:chExt cx="1484" cy="330"/>
          </a:xfrm>
        </p:grpSpPr>
        <p:sp>
          <p:nvSpPr>
            <p:cNvPr id="38924" name="AutoShape 12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5" name="AutoShape 13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26" name="Group 14"/>
          <p:cNvGrpSpPr/>
          <p:nvPr/>
        </p:nvGrpSpPr>
        <p:grpSpPr bwMode="auto">
          <a:xfrm>
            <a:off x="466725" y="3581400"/>
            <a:ext cx="2273300" cy="536575"/>
            <a:chOff x="3964" y="2071"/>
            <a:chExt cx="1484" cy="330"/>
          </a:xfrm>
        </p:grpSpPr>
        <p:sp>
          <p:nvSpPr>
            <p:cNvPr id="38927" name="AutoShape 15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8" name="AutoShape 16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29" name="Group 17"/>
          <p:cNvGrpSpPr/>
          <p:nvPr/>
        </p:nvGrpSpPr>
        <p:grpSpPr bwMode="auto">
          <a:xfrm>
            <a:off x="966788" y="2035175"/>
            <a:ext cx="2273300" cy="536575"/>
            <a:chOff x="3964" y="2071"/>
            <a:chExt cx="1484" cy="330"/>
          </a:xfrm>
        </p:grpSpPr>
        <p:sp>
          <p:nvSpPr>
            <p:cNvPr id="38930" name="AutoShape 1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1" name="AutoShape 1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932" name="AutoShape 20"/>
          <p:cNvSpPr>
            <a:spLocks noChangeArrowheads="1"/>
          </p:cNvSpPr>
          <p:nvPr/>
        </p:nvSpPr>
        <p:spPr bwMode="gray">
          <a:xfrm rot="39573186">
            <a:off x="4716463" y="2705100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3" name="AutoShape 21"/>
          <p:cNvSpPr>
            <a:spLocks noChangeArrowheads="1"/>
          </p:cNvSpPr>
          <p:nvPr/>
        </p:nvSpPr>
        <p:spPr bwMode="gray">
          <a:xfrm rot="3465783">
            <a:off x="4717257" y="4696619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4" name="AutoShape 22"/>
          <p:cNvSpPr>
            <a:spLocks noChangeArrowheads="1"/>
          </p:cNvSpPr>
          <p:nvPr/>
        </p:nvSpPr>
        <p:spPr bwMode="gray">
          <a:xfrm rot="35969022">
            <a:off x="3595688" y="2776538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AutoShape 23"/>
          <p:cNvSpPr>
            <a:spLocks noChangeArrowheads="1"/>
          </p:cNvSpPr>
          <p:nvPr/>
        </p:nvSpPr>
        <p:spPr bwMode="gray">
          <a:xfrm rot="7535209">
            <a:off x="3560762" y="4667251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AutoShape 24"/>
          <p:cNvSpPr>
            <a:spLocks noChangeArrowheads="1"/>
          </p:cNvSpPr>
          <p:nvPr/>
        </p:nvSpPr>
        <p:spPr bwMode="gray">
          <a:xfrm>
            <a:off x="5249863" y="3743325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AutoShape 25"/>
          <p:cNvSpPr>
            <a:spLocks noChangeArrowheads="1"/>
          </p:cNvSpPr>
          <p:nvPr/>
        </p:nvSpPr>
        <p:spPr bwMode="gray">
          <a:xfrm rot="-10800000">
            <a:off x="3032125" y="3738563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gray">
          <a:xfrm>
            <a:off x="2798763" y="2116138"/>
            <a:ext cx="3444875" cy="3446462"/>
          </a:xfrm>
          <a:prstGeom prst="ellipse">
            <a:avLst/>
          </a:prstGeom>
          <a:noFill/>
          <a:ln w="38100" algn="ctr">
            <a:solidFill>
              <a:srgbClr val="C0C0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8950" name="Text Box 38"/>
          <p:cNvSpPr txBox="1">
            <a:spLocks noChangeArrowheads="1"/>
          </p:cNvSpPr>
          <p:nvPr/>
        </p:nvSpPr>
        <p:spPr bwMode="auto">
          <a:xfrm>
            <a:off x="1066800" y="2122488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connect request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1" name="Text Box 39"/>
          <p:cNvSpPr txBox="1">
            <a:spLocks noChangeArrowheads="1"/>
          </p:cNvSpPr>
          <p:nvPr/>
        </p:nvSpPr>
        <p:spPr bwMode="auto">
          <a:xfrm>
            <a:off x="5872163" y="2112963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connect response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2" name="Text Box 40"/>
          <p:cNvSpPr txBox="1">
            <a:spLocks noChangeArrowheads="1"/>
          </p:cNvSpPr>
          <p:nvPr/>
        </p:nvSpPr>
        <p:spPr bwMode="auto">
          <a:xfrm>
            <a:off x="1050925" y="5257800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scrape request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3" name="Text Box 41"/>
          <p:cNvSpPr txBox="1">
            <a:spLocks noChangeArrowheads="1"/>
          </p:cNvSpPr>
          <p:nvPr/>
        </p:nvSpPr>
        <p:spPr bwMode="auto">
          <a:xfrm>
            <a:off x="5883275" y="5257800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scrape response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4" name="Text Box 42"/>
          <p:cNvSpPr txBox="1">
            <a:spLocks noChangeArrowheads="1"/>
          </p:cNvSpPr>
          <p:nvPr/>
        </p:nvSpPr>
        <p:spPr bwMode="auto">
          <a:xfrm>
            <a:off x="609600" y="3671888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announce request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5" name="Text Box 43"/>
          <p:cNvSpPr txBox="1">
            <a:spLocks noChangeArrowheads="1"/>
          </p:cNvSpPr>
          <p:nvPr/>
        </p:nvSpPr>
        <p:spPr bwMode="auto">
          <a:xfrm>
            <a:off x="6228715" y="3644900"/>
            <a:ext cx="2413635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announce response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6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客户端与Tracker交互</a:t>
            </a:r>
            <a:endParaRPr lang="en-US" altLang="zh-CN">
              <a:ea typeface="宋体" charset="-122"/>
            </a:endParaRPr>
          </a:p>
        </p:txBody>
      </p:sp>
      <p:grpSp>
        <p:nvGrpSpPr>
          <p:cNvPr id="38957" name="Group 45"/>
          <p:cNvGrpSpPr/>
          <p:nvPr/>
        </p:nvGrpSpPr>
        <p:grpSpPr bwMode="auto">
          <a:xfrm>
            <a:off x="3657600" y="3016250"/>
            <a:ext cx="1704975" cy="1695450"/>
            <a:chOff x="480" y="1200"/>
            <a:chExt cx="1042" cy="1019"/>
          </a:xfrm>
        </p:grpSpPr>
        <p:grpSp>
          <p:nvGrpSpPr>
            <p:cNvPr id="38958" name="Group 46"/>
            <p:cNvGrpSpPr/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38959" name="Picture 4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960" name="Oval 4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38039"/>
                      <a:invGamma/>
                      <a:alpha val="89999"/>
                    </a:schemeClr>
                  </a:gs>
                  <a:gs pos="50000">
                    <a:schemeClr val="accent1">
                      <a:alpha val="55000"/>
                    </a:schemeClr>
                  </a:gs>
                  <a:gs pos="100000">
                    <a:schemeClr val="accent1">
                      <a:gamma/>
                      <a:tint val="38039"/>
                      <a:invGamma/>
                      <a:alpha val="89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11125">
                    <a:solidFill>
                      <a:srgbClr val="DDDDDD">
                        <a:alpha val="39999"/>
                      </a:srgbClr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8961" name="Picture 49" descr="Picture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962" name="Text Box 50"/>
          <p:cNvSpPr txBox="1">
            <a:spLocks noChangeArrowheads="1"/>
          </p:cNvSpPr>
          <p:nvPr/>
        </p:nvSpPr>
        <p:spPr bwMode="gray">
          <a:xfrm>
            <a:off x="3746500" y="3505200"/>
            <a:ext cx="1511300" cy="82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ea typeface="宋体" charset="-122"/>
              </a:rPr>
              <a:t>udp tracker</a:t>
            </a:r>
            <a:endParaRPr lang="en-US" altLang="zh-CN" sz="2400" b="1">
              <a:ea typeface="宋体" charset="-122"/>
            </a:endParaRPr>
          </a:p>
        </p:txBody>
      </p:sp>
      <p:grpSp>
        <p:nvGrpSpPr>
          <p:cNvPr id="2" name="Group 8"/>
          <p:cNvGrpSpPr/>
          <p:nvPr/>
        </p:nvGrpSpPr>
        <p:grpSpPr bwMode="auto">
          <a:xfrm>
            <a:off x="3399790" y="5945505"/>
            <a:ext cx="2273300" cy="536575"/>
            <a:chOff x="3964" y="2071"/>
            <a:chExt cx="1484" cy="330"/>
          </a:xfrm>
        </p:grpSpPr>
        <p:sp>
          <p:nvSpPr>
            <p:cNvPr id="3" name="AutoShape 9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4" name="AutoShape 10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sp>
        <p:nvSpPr>
          <p:cNvPr id="5" name="Text Box 41"/>
          <p:cNvSpPr txBox="1">
            <a:spLocks noChangeArrowheads="1"/>
          </p:cNvSpPr>
          <p:nvPr/>
        </p:nvSpPr>
        <p:spPr bwMode="auto">
          <a:xfrm>
            <a:off x="3491865" y="6021705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error response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客户端与Tracker交互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sym typeface="+mn-ea"/>
              </a:rPr>
              <a:t>connect request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&lt;</a:t>
            </a:r>
            <a:r>
              <a:rPr lang="zh-CN" altLang="en-US" sz="2400">
                <a:sym typeface="+mn-ea"/>
              </a:rPr>
              <a:t>connection_id&gt;&lt;action&gt;&lt;transaction_id&gt;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connect response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&lt;</a:t>
            </a:r>
            <a:r>
              <a:rPr lang="zh-CN" altLang="en-US" sz="2400">
                <a:sym typeface="+mn-ea"/>
              </a:rPr>
              <a:t>action&gt;&lt;transaction_id&gt;&lt;connection_id&gt;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error response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&lt;</a:t>
            </a:r>
            <a:r>
              <a:rPr lang="zh-CN" altLang="en-US" sz="2400">
                <a:sym typeface="+mn-ea"/>
              </a:rPr>
              <a:t>action&gt;&lt;transaction_id&gt;&lt;message&gt;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endParaRPr lang="zh-CN" altLang="en-US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connection_id</a:t>
            </a:r>
            <a:r>
              <a:rPr lang="en-US" altLang="zh-CN" sz="2400">
                <a:sym typeface="+mn-ea"/>
              </a:rPr>
              <a:t>(4byte) 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action</a:t>
            </a:r>
            <a:r>
              <a:rPr lang="en-US" altLang="zh-CN" sz="2400">
                <a:sym typeface="+mn-ea"/>
              </a:rPr>
              <a:t>(4byte)=0(connect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transaction_id</a:t>
            </a:r>
            <a:r>
              <a:rPr lang="en-US" altLang="zh-CN" sz="2400">
                <a:sym typeface="+mn-ea"/>
              </a:rPr>
              <a:t>(8byte)</a:t>
            </a:r>
            <a:endParaRPr lang="en-US" altLang="zh-CN" sz="2400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客户端与Tracker交互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4445"/>
            <a:ext cx="8229600" cy="5086350"/>
          </a:xfrm>
        </p:spPr>
        <p:txBody>
          <a:bodyPr/>
          <a:p>
            <a:r>
              <a:rPr lang="en-US" altLang="zh-CN" sz="2000">
                <a:sym typeface="+mn-ea"/>
              </a:rPr>
              <a:t>announce request</a:t>
            </a:r>
            <a:endParaRPr lang="en-US" altLang="zh-CN" sz="2000">
              <a:sym typeface="+mn-ea"/>
            </a:endParaRPr>
          </a:p>
          <a:p>
            <a:pPr marL="0" indent="0">
              <a:buNone/>
            </a:pPr>
            <a:r>
              <a:rPr lang="en-US" altLang="zh-CN" sz="2000">
                <a:sym typeface="+mn-ea"/>
              </a:rPr>
              <a:t>&lt;</a:t>
            </a:r>
            <a:r>
              <a:rPr lang="zh-CN" altLang="en-US" sz="2000">
                <a:sym typeface="+mn-ea"/>
              </a:rPr>
              <a:t>connection_id&gt;&lt;action&gt;&lt;transaction_id&gt;</a:t>
            </a:r>
            <a:r>
              <a:rPr lang="zh-CN" altLang="en-US" sz="2000">
                <a:sym typeface="+mn-ea"/>
              </a:rPr>
              <a:t>&lt;info_hash&gt;</a:t>
            </a:r>
            <a:r>
              <a:rPr lang="en-US" altLang="zh-CN" sz="2000">
                <a:sym typeface="+mn-ea"/>
              </a:rPr>
              <a:t>&lt;</a:t>
            </a:r>
            <a:r>
              <a:rPr lang="zh-CN" altLang="en-US" sz="2000">
                <a:sym typeface="+mn-ea"/>
              </a:rPr>
              <a:t>peer_id&gt;&lt;downloaded&gt;&lt;left&gt;&lt;uploaded&gt;&lt;event&gt;&lt;</a:t>
            </a:r>
            <a:r>
              <a:rPr lang="en-US" altLang="zh-CN" sz="2000">
                <a:sym typeface="+mn-ea"/>
              </a:rPr>
              <a:t>ip_</a:t>
            </a:r>
            <a:r>
              <a:rPr lang="zh-CN" altLang="en-US" sz="2000">
                <a:sym typeface="+mn-ea"/>
              </a:rPr>
              <a:t>add&gt;&lt;key&gt;&lt;num_want&gt;&lt;port&gt;</a:t>
            </a:r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announce response</a:t>
            </a:r>
            <a:endParaRPr lang="en-US" altLang="zh-CN" sz="2000"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&lt;action&gt;&lt;transaction_id&gt;</a:t>
            </a:r>
            <a:r>
              <a:rPr lang="en-US" altLang="zh-CN" sz="2000">
                <a:sym typeface="+mn-ea"/>
              </a:rPr>
              <a:t>&lt;</a:t>
            </a:r>
            <a:r>
              <a:rPr lang="zh-CN" altLang="en-US" sz="2000">
                <a:sym typeface="+mn-ea"/>
              </a:rPr>
              <a:t>interval&gt;&lt;leechers&gt;</a:t>
            </a:r>
            <a:r>
              <a:rPr lang="en-US" altLang="zh-CN" sz="2000">
                <a:sym typeface="+mn-ea"/>
              </a:rPr>
              <a:t>&lt;</a:t>
            </a:r>
            <a:r>
              <a:rPr lang="zh-CN" altLang="en-US" sz="2000">
                <a:sym typeface="+mn-ea"/>
              </a:rPr>
              <a:t>seeders&gt;&lt;</a:t>
            </a:r>
            <a:r>
              <a:rPr lang="en-US" altLang="zh-CN" sz="2000">
                <a:sym typeface="+mn-ea"/>
              </a:rPr>
              <a:t>ip_</a:t>
            </a:r>
            <a:r>
              <a:rPr lang="zh-CN" altLang="en-US" sz="2000">
                <a:sym typeface="+mn-ea"/>
              </a:rPr>
              <a:t>add&gt;&lt;port&gt;</a:t>
            </a:r>
            <a:endParaRPr lang="en-US" altLang="zh-CN" sz="2000"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connection_id</a:t>
            </a:r>
            <a:r>
              <a:rPr lang="en-US" altLang="zh-CN" sz="2000">
                <a:sym typeface="+mn-ea"/>
              </a:rPr>
              <a:t>(4byte) </a:t>
            </a:r>
            <a:endParaRPr lang="en-US" altLang="zh-CN" sz="2000"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action</a:t>
            </a:r>
            <a:r>
              <a:rPr lang="en-US" altLang="zh-CN" sz="2000">
                <a:sym typeface="+mn-ea"/>
              </a:rPr>
              <a:t>(</a:t>
            </a:r>
            <a:r>
              <a:rPr lang="en-US" altLang="zh-CN" sz="2000">
                <a:sym typeface="+mn-ea"/>
              </a:rPr>
              <a:t>4byte)</a:t>
            </a:r>
            <a:r>
              <a:rPr lang="en-US" altLang="zh-CN" sz="2000">
                <a:sym typeface="+mn-ea"/>
              </a:rPr>
              <a:t>=1(</a:t>
            </a:r>
            <a:r>
              <a:rPr lang="en-US" altLang="zh-CN" sz="2000">
                <a:sym typeface="+mn-ea"/>
              </a:rPr>
              <a:t>announce </a:t>
            </a:r>
            <a:r>
              <a:rPr lang="en-US" altLang="zh-CN" sz="2000">
                <a:sym typeface="+mn-ea"/>
              </a:rPr>
              <a:t>)</a:t>
            </a:r>
            <a:endParaRPr lang="en-US" altLang="zh-CN" sz="2000"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transaction_id</a:t>
            </a:r>
            <a:r>
              <a:rPr lang="en-US" altLang="zh-CN" sz="2000">
                <a:sym typeface="+mn-ea"/>
              </a:rPr>
              <a:t>(8byte)</a:t>
            </a:r>
            <a:endParaRPr lang="en-US" altLang="zh-CN" sz="2000">
              <a:sym typeface="+mn-ea"/>
            </a:endParaRPr>
          </a:p>
          <a:p>
            <a:pPr marL="0" indent="0">
              <a:buNone/>
            </a:pPr>
            <a:r>
              <a:rPr lang="en-US" altLang="zh-CN" sz="2000">
                <a:sym typeface="+mn-ea"/>
              </a:rPr>
              <a:t>info_hash(20byte)</a:t>
            </a:r>
            <a:r>
              <a:rPr lang="zh-CN" altLang="en-US" sz="2000">
                <a:ea typeface="宋体" charset="0"/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peer_id(20byte)</a:t>
            </a:r>
            <a:endParaRPr lang="en-US" altLang="zh-CN" sz="2000">
              <a:sym typeface="+mn-ea"/>
            </a:endParaRPr>
          </a:p>
          <a:p>
            <a:pPr marL="0" indent="0">
              <a:buNone/>
            </a:pPr>
            <a:r>
              <a:rPr lang="zh-CN" altLang="en-US" sz="2000"/>
              <a:t>downloaded</a:t>
            </a:r>
            <a:r>
              <a:rPr lang="en-US" altLang="zh-CN" sz="2000">
                <a:sym typeface="+mn-ea"/>
              </a:rPr>
              <a:t>(8byte)</a:t>
            </a:r>
            <a:r>
              <a:rPr lang="zh-CN" altLang="en-US" sz="2000"/>
              <a:t>、left</a:t>
            </a:r>
            <a:r>
              <a:rPr lang="en-US" altLang="zh-CN" sz="2000">
                <a:sym typeface="+mn-ea"/>
              </a:rPr>
              <a:t>(8byte)</a:t>
            </a:r>
            <a:r>
              <a:rPr lang="zh-CN" altLang="en-US" sz="2000"/>
              <a:t>、uploaded</a:t>
            </a:r>
            <a:r>
              <a:rPr lang="en-US" altLang="zh-CN" sz="2000">
                <a:sym typeface="+mn-ea"/>
              </a:rPr>
              <a:t>(8byte)</a:t>
            </a:r>
            <a:endParaRPr lang="en-US" altLang="zh-CN" sz="2000">
              <a:sym typeface="+mn-ea"/>
            </a:endParaRPr>
          </a:p>
          <a:p>
            <a:pPr marL="0" indent="0">
              <a:buNone/>
            </a:pPr>
            <a:r>
              <a:rPr lang="zh-CN" altLang="en-US" sz="2000"/>
              <a:t>event</a:t>
            </a:r>
            <a:r>
              <a:rPr lang="en-US" altLang="zh-CN" sz="2000">
                <a:sym typeface="+mn-ea"/>
              </a:rPr>
              <a:t>(4byte) </a:t>
            </a:r>
            <a:r>
              <a:rPr lang="en-US" altLang="zh-CN" sz="2000"/>
              <a:t>=0</a:t>
            </a:r>
            <a:r>
              <a:rPr lang="en-US" altLang="zh-CN" sz="2000">
                <a:ea typeface="宋体" charset="0"/>
              </a:rPr>
              <a:t>(</a:t>
            </a:r>
            <a:r>
              <a:rPr lang="en-US" altLang="zh-CN" sz="2000"/>
              <a:t>none; 1: completed; 2: started; 3: stopped)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>
                <a:sym typeface="+mn-ea"/>
              </a:rPr>
              <a:t>ip_</a:t>
            </a:r>
            <a:r>
              <a:rPr lang="zh-CN" altLang="en-US" sz="2000">
                <a:sym typeface="+mn-ea"/>
              </a:rPr>
              <a:t>add</a:t>
            </a:r>
            <a:r>
              <a:rPr lang="en-US" altLang="zh-CN" sz="2000">
                <a:sym typeface="+mn-ea"/>
              </a:rPr>
              <a:t>(4byte)</a:t>
            </a:r>
            <a:r>
              <a:rPr lang="zh-CN" altLang="en-US" sz="2000">
                <a:sym typeface="+mn-ea"/>
              </a:rPr>
              <a:t>、key</a:t>
            </a:r>
            <a:r>
              <a:rPr lang="en-US" altLang="zh-CN" sz="2000">
                <a:sym typeface="+mn-ea"/>
              </a:rPr>
              <a:t>(4byte)</a:t>
            </a:r>
            <a:r>
              <a:rPr lang="zh-CN" altLang="en-US" sz="2000">
                <a:sym typeface="+mn-ea"/>
              </a:rPr>
              <a:t>、num_want</a:t>
            </a:r>
            <a:r>
              <a:rPr lang="en-US" altLang="zh-CN" sz="2000">
                <a:sym typeface="+mn-ea"/>
              </a:rPr>
              <a:t>(4byte)</a:t>
            </a:r>
            <a:r>
              <a:rPr lang="zh-CN" altLang="en-US" sz="2000">
                <a:sym typeface="+mn-ea"/>
              </a:rPr>
              <a:t>、port</a:t>
            </a:r>
            <a:r>
              <a:rPr lang="en-US" altLang="zh-CN" sz="2000">
                <a:sym typeface="+mn-ea"/>
              </a:rPr>
              <a:t>(2byte)</a:t>
            </a:r>
            <a:endParaRPr lang="en-US" altLang="zh-CN" sz="2000"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interval</a:t>
            </a:r>
            <a:r>
              <a:rPr lang="en-US" altLang="zh-CN" sz="2000">
                <a:sym typeface="+mn-ea"/>
              </a:rPr>
              <a:t>(4byte)</a:t>
            </a:r>
            <a:r>
              <a:rPr lang="zh-CN" altLang="en-US" sz="2000">
                <a:sym typeface="+mn-ea"/>
              </a:rPr>
              <a:t>、leechers</a:t>
            </a:r>
            <a:r>
              <a:rPr lang="en-US" altLang="zh-CN" sz="2000">
                <a:sym typeface="+mn-ea"/>
              </a:rPr>
              <a:t>(4byte)</a:t>
            </a:r>
            <a:r>
              <a:rPr lang="zh-CN" altLang="en-US" sz="2000">
                <a:sym typeface="+mn-ea"/>
              </a:rPr>
              <a:t>、seeders</a:t>
            </a:r>
            <a:r>
              <a:rPr lang="en-US" altLang="zh-CN" sz="2000">
                <a:sym typeface="+mn-ea"/>
              </a:rPr>
              <a:t>(4byte)</a:t>
            </a:r>
            <a:endParaRPr lang="en-US" altLang="zh-CN" sz="2000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客户端与Tracker交互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46555"/>
            <a:ext cx="8229600" cy="4803775"/>
          </a:xfrm>
        </p:spPr>
        <p:txBody>
          <a:bodyPr/>
          <a:p>
            <a:r>
              <a:rPr lang="en-US" altLang="zh-CN" sz="2400">
                <a:sym typeface="+mn-ea"/>
              </a:rPr>
              <a:t>scrape request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&lt;</a:t>
            </a:r>
            <a:r>
              <a:rPr lang="zh-CN" altLang="en-US" sz="2400">
                <a:sym typeface="+mn-ea"/>
              </a:rPr>
              <a:t>connection_id&gt;&lt;action&gt;&lt;transaction_id&gt;&lt;info_hash&gt;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scrape response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&lt;action&gt;&lt;transaction_id&gt;&lt;seeders&gt;</a:t>
            </a:r>
            <a:r>
              <a:rPr lang="en-US" altLang="zh-CN" sz="2400">
                <a:sym typeface="+mn-ea"/>
              </a:rPr>
              <a:t>&lt;</a:t>
            </a:r>
            <a:r>
              <a:rPr lang="zh-CN" altLang="en-US" sz="2400">
                <a:sym typeface="+mn-ea"/>
              </a:rPr>
              <a:t>completed</a:t>
            </a:r>
            <a:r>
              <a:rPr lang="zh-CN" altLang="en-US" sz="2400">
                <a:sym typeface="+mn-ea"/>
              </a:rPr>
              <a:t>&gt;&lt;leechers&gt;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endParaRPr lang="zh-CN" altLang="en-US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connection_id</a:t>
            </a:r>
            <a:r>
              <a:rPr lang="en-US" altLang="zh-CN" sz="2400">
                <a:sym typeface="+mn-ea"/>
              </a:rPr>
              <a:t>(4byte) 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action</a:t>
            </a:r>
            <a:r>
              <a:rPr lang="en-US" altLang="zh-CN" sz="2400">
                <a:sym typeface="+mn-ea"/>
              </a:rPr>
              <a:t>(4byte)=2(</a:t>
            </a:r>
            <a:r>
              <a:rPr lang="en-US" altLang="zh-CN" sz="2400">
                <a:sym typeface="+mn-ea"/>
              </a:rPr>
              <a:t>scrape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transaction_id</a:t>
            </a:r>
            <a:r>
              <a:rPr lang="en-US" altLang="zh-CN" sz="2400">
                <a:sym typeface="+mn-ea"/>
              </a:rPr>
              <a:t>(8byte)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info_hash(20byte)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interval</a:t>
            </a:r>
            <a:r>
              <a:rPr lang="en-US" altLang="zh-CN" sz="2400">
                <a:sym typeface="+mn-ea"/>
              </a:rPr>
              <a:t>(4byte)</a:t>
            </a:r>
            <a:r>
              <a:rPr lang="zh-CN" altLang="en-US" sz="2400">
                <a:sym typeface="+mn-ea"/>
              </a:rPr>
              <a:t>、leechers</a:t>
            </a:r>
            <a:r>
              <a:rPr lang="en-US" altLang="zh-CN" sz="2400">
                <a:sym typeface="+mn-ea"/>
              </a:rPr>
              <a:t>(4byte)</a:t>
            </a:r>
            <a:endParaRPr lang="zh-CN" altLang="en-US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peer之间的通信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5044440"/>
          </a:xfrm>
        </p:spPr>
        <p:txBody>
          <a:bodyPr/>
          <a:p>
            <a:r>
              <a:rPr lang="zh-CN" altLang="en-US" sz="2400">
                <a:sym typeface="+mn-ea"/>
              </a:rPr>
              <a:t>peer之间的通信协议又称为peer wire protocal，即peer连线协议，它是一个基于TCP协议的应用层协议。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当客户端与peer建立TCP连接后，客户端必须维持的几个状态变量如下表所示。</a:t>
            </a:r>
            <a:endParaRPr lang="zh-CN" altLang="en-US" sz="2400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230" y="2924810"/>
            <a:ext cx="5752465" cy="36569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63" name="Picture 51" descr="Picture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/>
          <a:stretch>
            <a:fillRect/>
          </a:stretch>
        </p:blipFill>
        <p:spPr bwMode="auto">
          <a:xfrm>
            <a:off x="3505200" y="2886075"/>
            <a:ext cx="1981200" cy="19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914" name="Group 2"/>
          <p:cNvGrpSpPr/>
          <p:nvPr/>
        </p:nvGrpSpPr>
        <p:grpSpPr bwMode="auto">
          <a:xfrm>
            <a:off x="5723573" y="1772920"/>
            <a:ext cx="2273300" cy="536575"/>
            <a:chOff x="3964" y="2071"/>
            <a:chExt cx="1484" cy="330"/>
          </a:xfrm>
        </p:grpSpPr>
        <p:sp>
          <p:nvSpPr>
            <p:cNvPr id="38915" name="AutoShape 3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6" name="AutoShape 4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17" name="Group 5"/>
          <p:cNvGrpSpPr/>
          <p:nvPr/>
        </p:nvGrpSpPr>
        <p:grpSpPr bwMode="auto">
          <a:xfrm>
            <a:off x="6315075" y="3581400"/>
            <a:ext cx="2273300" cy="536575"/>
            <a:chOff x="3964" y="2071"/>
            <a:chExt cx="1484" cy="330"/>
          </a:xfrm>
        </p:grpSpPr>
        <p:sp>
          <p:nvSpPr>
            <p:cNvPr id="38918" name="AutoShape 6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9" name="AutoShape 7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20" name="Group 8"/>
          <p:cNvGrpSpPr/>
          <p:nvPr/>
        </p:nvGrpSpPr>
        <p:grpSpPr bwMode="auto">
          <a:xfrm>
            <a:off x="5791200" y="5181600"/>
            <a:ext cx="2273300" cy="536575"/>
            <a:chOff x="3964" y="2071"/>
            <a:chExt cx="1484" cy="330"/>
          </a:xfrm>
        </p:grpSpPr>
        <p:sp>
          <p:nvSpPr>
            <p:cNvPr id="38921" name="AutoShape 9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2" name="AutoShape 10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26" name="Group 14"/>
          <p:cNvGrpSpPr/>
          <p:nvPr/>
        </p:nvGrpSpPr>
        <p:grpSpPr bwMode="auto">
          <a:xfrm>
            <a:off x="466725" y="3581400"/>
            <a:ext cx="2273300" cy="536575"/>
            <a:chOff x="3964" y="2071"/>
            <a:chExt cx="1484" cy="330"/>
          </a:xfrm>
        </p:grpSpPr>
        <p:sp>
          <p:nvSpPr>
            <p:cNvPr id="38927" name="AutoShape 15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8" name="AutoShape 16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29" name="Group 17"/>
          <p:cNvGrpSpPr/>
          <p:nvPr/>
        </p:nvGrpSpPr>
        <p:grpSpPr bwMode="auto">
          <a:xfrm>
            <a:off x="943293" y="1757680"/>
            <a:ext cx="2273300" cy="536575"/>
            <a:chOff x="3964" y="2071"/>
            <a:chExt cx="1484" cy="330"/>
          </a:xfrm>
        </p:grpSpPr>
        <p:sp>
          <p:nvSpPr>
            <p:cNvPr id="38930" name="AutoShape 1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1" name="AutoShape 1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932" name="AutoShape 20"/>
          <p:cNvSpPr>
            <a:spLocks noChangeArrowheads="1"/>
          </p:cNvSpPr>
          <p:nvPr/>
        </p:nvSpPr>
        <p:spPr bwMode="gray">
          <a:xfrm rot="39573186">
            <a:off x="4716463" y="2705100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3" name="AutoShape 21"/>
          <p:cNvSpPr>
            <a:spLocks noChangeArrowheads="1"/>
          </p:cNvSpPr>
          <p:nvPr/>
        </p:nvSpPr>
        <p:spPr bwMode="gray">
          <a:xfrm rot="3465783">
            <a:off x="4717257" y="4696619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4" name="AutoShape 22"/>
          <p:cNvSpPr>
            <a:spLocks noChangeArrowheads="1"/>
          </p:cNvSpPr>
          <p:nvPr/>
        </p:nvSpPr>
        <p:spPr bwMode="gray">
          <a:xfrm rot="35969022">
            <a:off x="3595688" y="2776538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AutoShape 23"/>
          <p:cNvSpPr>
            <a:spLocks noChangeArrowheads="1"/>
          </p:cNvSpPr>
          <p:nvPr/>
        </p:nvSpPr>
        <p:spPr bwMode="gray">
          <a:xfrm rot="7535209">
            <a:off x="3560762" y="4667251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AutoShape 24"/>
          <p:cNvSpPr>
            <a:spLocks noChangeArrowheads="1"/>
          </p:cNvSpPr>
          <p:nvPr/>
        </p:nvSpPr>
        <p:spPr bwMode="gray">
          <a:xfrm>
            <a:off x="5249863" y="3743325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AutoShape 25"/>
          <p:cNvSpPr>
            <a:spLocks noChangeArrowheads="1"/>
          </p:cNvSpPr>
          <p:nvPr/>
        </p:nvSpPr>
        <p:spPr bwMode="gray">
          <a:xfrm rot="-10800000">
            <a:off x="3032125" y="3738563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gray">
          <a:xfrm>
            <a:off x="2798763" y="2116138"/>
            <a:ext cx="3444875" cy="3446462"/>
          </a:xfrm>
          <a:prstGeom prst="ellipse">
            <a:avLst/>
          </a:prstGeom>
          <a:noFill/>
          <a:ln w="38100" algn="ctr">
            <a:solidFill>
              <a:srgbClr val="C0C0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8950" name="Text Box 38"/>
          <p:cNvSpPr txBox="1">
            <a:spLocks noChangeArrowheads="1"/>
          </p:cNvSpPr>
          <p:nvPr/>
        </p:nvSpPr>
        <p:spPr bwMode="auto">
          <a:xfrm>
            <a:off x="1043305" y="1844993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choke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1" name="Text Box 39"/>
          <p:cNvSpPr txBox="1">
            <a:spLocks noChangeArrowheads="1"/>
          </p:cNvSpPr>
          <p:nvPr/>
        </p:nvSpPr>
        <p:spPr bwMode="auto">
          <a:xfrm>
            <a:off x="5808028" y="1798638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unchoke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2" name="Text Box 40"/>
          <p:cNvSpPr txBox="1">
            <a:spLocks noChangeArrowheads="1"/>
          </p:cNvSpPr>
          <p:nvPr/>
        </p:nvSpPr>
        <p:spPr bwMode="auto">
          <a:xfrm>
            <a:off x="628650" y="5102225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have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3" name="Text Box 41"/>
          <p:cNvSpPr txBox="1">
            <a:spLocks noChangeArrowheads="1"/>
          </p:cNvSpPr>
          <p:nvPr/>
        </p:nvSpPr>
        <p:spPr bwMode="auto">
          <a:xfrm>
            <a:off x="5795645" y="5229225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port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4" name="Text Box 42"/>
          <p:cNvSpPr txBox="1">
            <a:spLocks noChangeArrowheads="1"/>
          </p:cNvSpPr>
          <p:nvPr/>
        </p:nvSpPr>
        <p:spPr bwMode="auto">
          <a:xfrm>
            <a:off x="611505" y="3645218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interested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5" name="Text Box 43"/>
          <p:cNvSpPr txBox="1">
            <a:spLocks noChangeArrowheads="1"/>
          </p:cNvSpPr>
          <p:nvPr/>
        </p:nvSpPr>
        <p:spPr bwMode="auto">
          <a:xfrm>
            <a:off x="6410325" y="3671888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not interested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8956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peer之间的通信</a:t>
            </a:r>
            <a:endParaRPr lang="en-US" altLang="zh-CN">
              <a:ea typeface="宋体" charset="-122"/>
            </a:endParaRPr>
          </a:p>
        </p:txBody>
      </p:sp>
      <p:grpSp>
        <p:nvGrpSpPr>
          <p:cNvPr id="38957" name="Group 45"/>
          <p:cNvGrpSpPr/>
          <p:nvPr/>
        </p:nvGrpSpPr>
        <p:grpSpPr bwMode="auto">
          <a:xfrm>
            <a:off x="3657600" y="3016250"/>
            <a:ext cx="1704975" cy="1695450"/>
            <a:chOff x="480" y="1200"/>
            <a:chExt cx="1042" cy="1019"/>
          </a:xfrm>
        </p:grpSpPr>
        <p:grpSp>
          <p:nvGrpSpPr>
            <p:cNvPr id="38958" name="Group 46"/>
            <p:cNvGrpSpPr/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38959" name="Picture 4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960" name="Oval 4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38039"/>
                      <a:invGamma/>
                      <a:alpha val="89999"/>
                    </a:schemeClr>
                  </a:gs>
                  <a:gs pos="50000">
                    <a:schemeClr val="accent1">
                      <a:alpha val="55000"/>
                    </a:schemeClr>
                  </a:gs>
                  <a:gs pos="100000">
                    <a:schemeClr val="accent1">
                      <a:gamma/>
                      <a:tint val="38039"/>
                      <a:invGamma/>
                      <a:alpha val="89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11125">
                    <a:solidFill>
                      <a:srgbClr val="DDDDDD">
                        <a:alpha val="39999"/>
                      </a:srgbClr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8961" name="Picture 49" descr="Picture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962" name="Text Box 50"/>
          <p:cNvSpPr txBox="1">
            <a:spLocks noChangeArrowheads="1"/>
          </p:cNvSpPr>
          <p:nvPr/>
        </p:nvSpPr>
        <p:spPr bwMode="gray">
          <a:xfrm>
            <a:off x="3746500" y="3505200"/>
            <a:ext cx="1511300" cy="82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ea typeface="宋体" charset="-122"/>
              </a:rPr>
              <a:t>peer</a:t>
            </a:r>
            <a:r>
              <a:rPr lang="zh-CN" altLang="en-US" sz="2400" b="1">
                <a:ea typeface="宋体" charset="-122"/>
              </a:rPr>
              <a:t>通信消息类型</a:t>
            </a:r>
            <a:endParaRPr lang="zh-CN" altLang="en-US" sz="2400" b="1">
              <a:ea typeface="宋体" charset="-122"/>
            </a:endParaRPr>
          </a:p>
        </p:txBody>
      </p:sp>
      <p:grpSp>
        <p:nvGrpSpPr>
          <p:cNvPr id="2" name="Group 17"/>
          <p:cNvGrpSpPr/>
          <p:nvPr/>
        </p:nvGrpSpPr>
        <p:grpSpPr bwMode="auto">
          <a:xfrm>
            <a:off x="3313113" y="1236345"/>
            <a:ext cx="2273300" cy="536575"/>
            <a:chOff x="3964" y="2071"/>
            <a:chExt cx="1484" cy="330"/>
          </a:xfrm>
        </p:grpSpPr>
        <p:sp>
          <p:nvSpPr>
            <p:cNvPr id="3" name="AutoShape 1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4" name="AutoShape 1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sp>
        <p:nvSpPr>
          <p:cNvPr id="5" name="Text Box 38"/>
          <p:cNvSpPr txBox="1">
            <a:spLocks noChangeArrowheads="1"/>
          </p:cNvSpPr>
          <p:nvPr/>
        </p:nvSpPr>
        <p:spPr bwMode="auto">
          <a:xfrm>
            <a:off x="3491865" y="1340803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handshake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9" name="Text Box 38"/>
          <p:cNvSpPr txBox="1">
            <a:spLocks noChangeArrowheads="1"/>
          </p:cNvSpPr>
          <p:nvPr/>
        </p:nvSpPr>
        <p:spPr bwMode="auto">
          <a:xfrm>
            <a:off x="6165850" y="2636838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choke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grpSp>
        <p:nvGrpSpPr>
          <p:cNvPr id="10" name="Group 17"/>
          <p:cNvGrpSpPr/>
          <p:nvPr/>
        </p:nvGrpSpPr>
        <p:grpSpPr bwMode="auto">
          <a:xfrm>
            <a:off x="6192838" y="2676525"/>
            <a:ext cx="2273300" cy="536575"/>
            <a:chOff x="3964" y="2071"/>
            <a:chExt cx="1484" cy="330"/>
          </a:xfrm>
        </p:grpSpPr>
        <p:sp>
          <p:nvSpPr>
            <p:cNvPr id="11" name="AutoShape 1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2" name="AutoShape 1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6292850" y="2763838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piece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grpSp>
        <p:nvGrpSpPr>
          <p:cNvPr id="14" name="Group 11"/>
          <p:cNvGrpSpPr/>
          <p:nvPr/>
        </p:nvGrpSpPr>
        <p:grpSpPr bwMode="auto">
          <a:xfrm>
            <a:off x="679133" y="5181600"/>
            <a:ext cx="2273300" cy="536575"/>
            <a:chOff x="3964" y="2071"/>
            <a:chExt cx="1484" cy="330"/>
          </a:xfrm>
        </p:grpSpPr>
        <p:sp>
          <p:nvSpPr>
            <p:cNvPr id="15" name="AutoShape 12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6" name="AutoShape 13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sp>
        <p:nvSpPr>
          <p:cNvPr id="17" name="Text Box 40"/>
          <p:cNvSpPr txBox="1">
            <a:spLocks noChangeArrowheads="1"/>
          </p:cNvSpPr>
          <p:nvPr/>
        </p:nvSpPr>
        <p:spPr bwMode="auto">
          <a:xfrm>
            <a:off x="755650" y="5229225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cancel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628650" y="4382135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have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grpSp>
        <p:nvGrpSpPr>
          <p:cNvPr id="19" name="Group 11"/>
          <p:cNvGrpSpPr/>
          <p:nvPr/>
        </p:nvGrpSpPr>
        <p:grpSpPr bwMode="auto">
          <a:xfrm>
            <a:off x="552133" y="4334510"/>
            <a:ext cx="2273300" cy="536575"/>
            <a:chOff x="3964" y="2071"/>
            <a:chExt cx="1484" cy="330"/>
          </a:xfrm>
        </p:grpSpPr>
        <p:sp>
          <p:nvSpPr>
            <p:cNvPr id="20" name="AutoShape 12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1" name="AutoShape 13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755650" y="4509135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have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grpSp>
        <p:nvGrpSpPr>
          <p:cNvPr id="23" name="Group 8"/>
          <p:cNvGrpSpPr/>
          <p:nvPr/>
        </p:nvGrpSpPr>
        <p:grpSpPr bwMode="auto">
          <a:xfrm>
            <a:off x="6295390" y="4318000"/>
            <a:ext cx="2273300" cy="536575"/>
            <a:chOff x="3964" y="2071"/>
            <a:chExt cx="1484" cy="330"/>
          </a:xfrm>
        </p:grpSpPr>
        <p:sp>
          <p:nvSpPr>
            <p:cNvPr id="24" name="AutoShape 9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5" name="AutoShape 10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sp>
        <p:nvSpPr>
          <p:cNvPr id="26" name="Text Box 41"/>
          <p:cNvSpPr txBox="1">
            <a:spLocks noChangeArrowheads="1"/>
          </p:cNvSpPr>
          <p:nvPr/>
        </p:nvSpPr>
        <p:spPr bwMode="auto">
          <a:xfrm>
            <a:off x="6300470" y="4437380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bitfield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grpSp>
        <p:nvGrpSpPr>
          <p:cNvPr id="27" name="Group 8"/>
          <p:cNvGrpSpPr/>
          <p:nvPr/>
        </p:nvGrpSpPr>
        <p:grpSpPr bwMode="auto">
          <a:xfrm>
            <a:off x="3199130" y="5685790"/>
            <a:ext cx="2273300" cy="536575"/>
            <a:chOff x="3964" y="2071"/>
            <a:chExt cx="1484" cy="330"/>
          </a:xfrm>
        </p:grpSpPr>
        <p:sp>
          <p:nvSpPr>
            <p:cNvPr id="28" name="AutoShape 9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9" name="AutoShape 10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sp>
        <p:nvSpPr>
          <p:cNvPr id="30" name="Text Box 41"/>
          <p:cNvSpPr txBox="1">
            <a:spLocks noChangeArrowheads="1"/>
          </p:cNvSpPr>
          <p:nvPr/>
        </p:nvSpPr>
        <p:spPr bwMode="auto">
          <a:xfrm>
            <a:off x="3275965" y="5733415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keep_alive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  <p:grpSp>
        <p:nvGrpSpPr>
          <p:cNvPr id="31" name="Group 17"/>
          <p:cNvGrpSpPr/>
          <p:nvPr/>
        </p:nvGrpSpPr>
        <p:grpSpPr bwMode="auto">
          <a:xfrm>
            <a:off x="511493" y="2693670"/>
            <a:ext cx="2273300" cy="536575"/>
            <a:chOff x="3964" y="2071"/>
            <a:chExt cx="1484" cy="330"/>
          </a:xfrm>
        </p:grpSpPr>
        <p:sp>
          <p:nvSpPr>
            <p:cNvPr id="32" name="AutoShape 1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sp>
        <p:nvSpPr>
          <p:cNvPr id="34" name="Text Box 38"/>
          <p:cNvSpPr txBox="1">
            <a:spLocks noChangeArrowheads="1"/>
          </p:cNvSpPr>
          <p:nvPr/>
        </p:nvSpPr>
        <p:spPr bwMode="auto">
          <a:xfrm>
            <a:off x="611505" y="2780983"/>
            <a:ext cx="2057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request</a:t>
            </a:r>
            <a:endParaRPr lang="en-US" altLang="zh-CN">
              <a:solidFill>
                <a:srgbClr val="FFFFFF"/>
              </a:solidFill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peer之间的通信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6985"/>
            <a:ext cx="8229600" cy="5328920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客户端与一个peer建立TCP连接后，首先向peer发送握手消息，peer收到握手消息后回应一个握手消息。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握手消息是一个长度固定为68字节的消息。消息的格式如下：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&lt;pstrlen&gt;&lt;pstr&gt;&lt;reserved&gt;&lt;info_hash&gt;&lt;peer_id&gt;</a:t>
            </a:r>
            <a:endParaRPr lang="zh-CN" altLang="en-US" sz="2000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2781300"/>
            <a:ext cx="5952490" cy="167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4653280"/>
            <a:ext cx="8009255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peer之间的通信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412558"/>
            <a:ext cx="8229600" cy="4525962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unchoke消息：&lt;len=0001&gt;&lt;id=1&gt;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unchoke消息的长度固定，为5字节，消息长度占4个字节，消息编号占1个字节，没有负载。客户端每隔一定的时间，通常为10秒，计算一次各个peer的下载速度，如果某peer被解除阻塞，则发送unchoke消息。如果某个peer原先是解除阻塞的，而此次被阻塞，则发送choke消息。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choke消息：&lt;len=0001&gt;&lt;id=0&gt;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choke消息的长度固定，为5字节，消息长度占4个字节，消息编号占1个字节，没有负载。</a:t>
            </a:r>
            <a:endParaRPr lang="zh-CN" altLang="en-US" sz="2000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3141345"/>
            <a:ext cx="800925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peer之间的通信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5900"/>
            <a:ext cx="8229600" cy="476313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interested消息：&lt;len=0001&gt;&lt;id=2&gt;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interested消息的长度固定，为5字节，消息长度占4个字节，消息编号占1个字节，没有负载。当客户端收到某peer的have消息时，如果发现peer拥有了客户端没有的piece，则发送interested消息告知该peer，客户端对它感兴趣。　　</a:t>
            </a:r>
            <a:endParaRPr lang="zh-CN" altLang="en-US" sz="20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2000"/>
              <a:t>not interested消息：&lt;len=0001&gt;&lt;id=3&gt;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not interested消息的长度固定，为5字节，消息长度占4个字节，消息编号占1个字节，没有负载。当客户端下载了某个piece，如果发现客户端拥有了这个piece后，某个peer拥有的所有piece，客户端都拥有，则发送not interested消息给该peer。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3213100"/>
            <a:ext cx="7942580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peer之间的通信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/>
              <a:t>have消息：&lt;len=0005&gt;&lt;id=4&gt;&lt;piece index&gt;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have消息的长度固定，为9字节，消息长度占4个字节，消息编号占1个字节，负载为4个字节。负载为一个整数，指明下标为index的piece，peer已经拥有。每当客户端下载了一个piece，即将该piece的下标作为have消息的负载构造have消息，并把该消息发送给所有与客户端建立连接的peer。</a:t>
            </a:r>
            <a:endParaRPr lang="zh-CN" altLang="en-US" sz="2000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4149090"/>
            <a:ext cx="7942580" cy="2343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BT</a:t>
            </a:r>
            <a:r>
              <a:rPr lang="zh-CN" altLang="en-US">
                <a:ea typeface="宋体" charset="0"/>
              </a:rPr>
              <a:t>简要概述</a:t>
            </a:r>
            <a:endParaRPr lang="zh-CN" altLang="en-US">
              <a:ea typeface="宋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BitTorrent（简称BT）是一个文件分发协议，每个下载者在下载的同时不断向其他下载者上传已下载的数据。它的特点是下载的人越多下载的速度越快，其原因在于每个下载者将已下载的数据提供给其他下载者下载，它充分利用了用户的上载带宽。BT协议通过一定的策略保证上传的速度越快，下载的速度也越快。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peer之间的通信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3705"/>
            <a:ext cx="8229600" cy="4545965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bitfield消息：&lt;len=0001+X&gt;&lt;id=5&gt;&lt;bitfield&gt;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bitfield消息的长度不固定，其中X是bitfield(即位图)的长度。当客户端与peer交换握手消息之后，就交换位图。位图中，每个piece占一位，若该位的值为1，则表明已经拥有该piece；为0则表明该piece尚未下载。</a:t>
            </a:r>
            <a:endParaRPr lang="zh-CN" altLang="en-US" sz="2400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4221480"/>
            <a:ext cx="796163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peer之间的通信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3705"/>
            <a:ext cx="8229600" cy="454596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request消息：&lt;len=0013&gt;&lt;id=6&gt;&lt;index&gt;&lt;begin&gt;&lt;length&gt;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request消息的长度固定，为17个字节，index是piece的索引，begin是piece内的偏移，length是请求peer发送的数据的长度。当客户端收到某个peer发来的unchoke消息后，即构造request消息，向该peer发送数据请求。前面提到，peer之间交换数据是以slice（长度为16KB的块）为单位的，因此request消息中length的值一般为16K。对于一个256KB的piece，客户端分16次下载，每次下载一个16K的slice。</a:t>
            </a:r>
            <a:endParaRPr lang="zh-CN" altLang="en-US" sz="2000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4437380"/>
            <a:ext cx="7952105" cy="15906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peer之间的通信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3705"/>
            <a:ext cx="8229600" cy="454596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piece消息：&lt;len=0009+X&gt;&lt;id=7&gt;&lt;index&gt;&lt;begin&gt;&lt;block&gt;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piece消息是另外一个长度不固定的消息，长度前缀中的9是id、index、begin的长度总和，index和begin固定为4字节，X为block的长度，一般为16K。因此对于piece消息，长度前缀加上id通常为16393。当客户端收到某个peer的request消息后，如果判定当前未将该peer阻塞，且peer请求的slice，客户端已经下载，则发送piece消息将文件数据上传给该peer。</a:t>
            </a:r>
            <a:endParaRPr lang="zh-CN" altLang="en-US" sz="2000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4149090"/>
            <a:ext cx="7990205" cy="17716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peer之间的通信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701165"/>
            <a:ext cx="8229600" cy="454596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cancel消息,&lt;len=0013&gt;&lt;id&lt;=8&gt;&lt;index&gt;&lt;begin&gt;&lt;length&gt;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cancel消息的长度固定，为17个字节，len、index、begin、length都占4字节。它与request消息对应，作用刚好相反，用于取消对某个slice的数据请求。如果客户端发现，某个piece中的slice，客户端已经下载，而客户端又向其他peer发送了对该slice的请求，则向该peer发送cancel消息，以取消对该slice的请求。事实上，如果算法设计合理，基本不用发送cancel消息，只在某些特殊的情况下才需要发送cancel消息。</a:t>
            </a:r>
            <a:endParaRPr lang="zh-CN" altLang="en-US" sz="2000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4221480"/>
            <a:ext cx="798068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BT</a:t>
            </a:r>
            <a:r>
              <a:rPr lang="zh-CN" altLang="en-US">
                <a:ea typeface="宋体" charset="0"/>
              </a:rPr>
              <a:t>系统结构设计</a:t>
            </a:r>
            <a:endParaRPr lang="zh-CN" altLang="en-US">
              <a:ea typeface="宋体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9940" y="2085340"/>
            <a:ext cx="75628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BT</a:t>
            </a:r>
            <a:r>
              <a:rPr lang="zh-CN" altLang="en-US">
                <a:ea typeface="宋体" charset="0"/>
                <a:sym typeface="+mn-ea"/>
              </a:rPr>
              <a:t>系统结构设计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12570"/>
            <a:ext cx="8229600" cy="4735830"/>
          </a:xfrm>
        </p:spPr>
        <p:txBody>
          <a:bodyPr/>
          <a:p>
            <a:r>
              <a:rPr lang="zh-CN" altLang="en-US" sz="2400"/>
              <a:t>种子解析：负责解析种子文件，从中获取Tracker服务器的地址，待下载文件的文件名和长度，piece长度，各个piece的hash值。</a:t>
            </a:r>
            <a:endParaRPr lang="zh-CN" altLang="en-US" sz="2400"/>
          </a:p>
          <a:p>
            <a:r>
              <a:rPr lang="zh-CN" altLang="en-US" sz="2400"/>
              <a:t>连接Tracker：根据HTTP协议构造获取Peer地址的请求，与Tracker建立连接，解析Tracker的回应消息，从而获取各个peer的IP地址和端口号</a:t>
            </a:r>
            <a:endParaRPr lang="zh-CN" altLang="en-US" sz="2400"/>
          </a:p>
          <a:p>
            <a:r>
              <a:rPr lang="zh-CN" altLang="en-US" sz="2400"/>
              <a:t>与peer交换数据：根据peer的IP地址和端口号连接peer、从peer处下载数据并将已下载的数据上传给peer</a:t>
            </a:r>
            <a:endParaRPr lang="zh-CN" altLang="en-US" sz="2400"/>
          </a:p>
          <a:p>
            <a:r>
              <a:rPr lang="zh-CN" altLang="en-US" sz="2400"/>
              <a:t>出错处理：定义整个系统可能出现的错误类型，并对错误进行处理</a:t>
            </a:r>
            <a:endParaRPr lang="zh-CN" altLang="en-US" sz="2400"/>
          </a:p>
          <a:p>
            <a:r>
              <a:rPr lang="zh-CN" altLang="en-US" sz="2400"/>
              <a:t>运行日志：记录程序运行的日志，并保存到文件中以备查看和分析</a:t>
            </a:r>
            <a:endParaRPr lang="zh-CN" altLang="en-US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BT</a:t>
            </a:r>
            <a:r>
              <a:rPr lang="zh-CN" altLang="en-US">
                <a:ea typeface="宋体" charset="0"/>
                <a:sym typeface="+mn-ea"/>
              </a:rPr>
              <a:t>系统结构设计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3680"/>
            <a:ext cx="8229600" cy="4744720"/>
          </a:xfrm>
        </p:spPr>
        <p:txBody>
          <a:bodyPr/>
          <a:p>
            <a:r>
              <a:rPr lang="zh-CN" altLang="en-US" sz="2000"/>
              <a:t>peer管理：系统为每一个已建立TCP连接的peer构造一个peer结构体。该结构体的主要成员有：peer的IP地址和端口号、与该peer进行通信的套接字、该peer的id、当前所处的状态、发送缓冲区、接收缓冲区、数据请求队列、数据被请求队列、从该peer处已下载的数据量和向该peer上传的数据量、下载速度和上传速度。本模块负责管理peer链表，添加和删除peer结点。</a:t>
            </a:r>
            <a:endParaRPr lang="zh-CN" altLang="en-US" sz="2000"/>
          </a:p>
          <a:p>
            <a:r>
              <a:rPr lang="zh-CN" altLang="en-US" sz="2000"/>
              <a:t>消息处理：peer与peer之间以发送和接收消息的方式进行通信。本模块负责根据当前的状态生成并发送消息，接收并处理消息。BitTorrent协议共定义了12种消息，其中对下载和上传数据最重要的是request消息和piece消息。request消息向peer发送数据请求，指明请求的是哪个piece的哪个slice。Peer接收到request消息后根据当前的状态，决定是否发送数据给对方。如果允许发送，则构造piece消息，数据被封装在该消息中。每当下载完一个正确的piece时，就向所有peer发送have消息通告已获得该piece，其他peer如果没有该piece就可以向peer发送数据请求，每次请求都是以slice为单位。</a:t>
            </a:r>
            <a:endParaRPr lang="zh-CN" altLang="en-US"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BT</a:t>
            </a:r>
            <a:r>
              <a:rPr lang="zh-CN" altLang="en-US">
                <a:ea typeface="宋体" charset="0"/>
                <a:sym typeface="+mn-ea"/>
              </a:rPr>
              <a:t>系统结构设计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3680"/>
            <a:ext cx="8229600" cy="4744720"/>
          </a:xfrm>
        </p:spPr>
        <p:txBody>
          <a:bodyPr/>
          <a:p>
            <a:r>
              <a:rPr lang="zh-CN" altLang="en-US" sz="2000"/>
              <a:t>缓冲管理：如果下载完一个piece就立即写入硬盘，这样会导致频繁读写硬盘，既影响速度（读写磁盘要花费较多的时间），又不利于保护硬盘（频繁读写磁盘会使硬盘寿命缩短）。为了解决这个问题，几乎所有的BT软件都在程序中增加了一个缓冲管理模块。将下载到的数据先缓存起来，等到下载到一定量的数据后再集中写入硬盘。peer请求一个slice的数据时，先将该slice所在的整个piece读入到缓冲区中，下次Peer再请求该piece的其他slice时，只常缓冲区中获取，避免了频繁读写硬盘。</a:t>
            </a:r>
            <a:endParaRPr lang="zh-CN" altLang="en-US" sz="2000"/>
          </a:p>
          <a:p>
            <a:r>
              <a:rPr lang="zh-CN" altLang="en-US" sz="2000"/>
              <a:t>位图管理：BT协议采用位图指明当前哪些piece已经下载，哪些piece还没有下载。每个piece占一位，值为0表示该piece还未下载到，为1则表明已经下载到该piece。本模块负责管理位图，客户端与peer建立了连接并进行握手之后，即发送位图给peer告知已下载到哪些piece，同时也接收对方的位图并将其保存在Peer结构体中。每下载到一个piece就更新自己的位图，并发送have消息给所有已建立连接的peer。每当接收到peer发来的have消息就更新该peer的位图。</a:t>
            </a:r>
            <a:endParaRPr lang="zh-CN" altLang="en-US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BT</a:t>
            </a:r>
            <a:r>
              <a:rPr lang="zh-CN" altLang="en-US">
                <a:ea typeface="宋体" charset="0"/>
                <a:sym typeface="+mn-ea"/>
              </a:rPr>
              <a:t>系统结构设计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3680"/>
            <a:ext cx="8229600" cy="4744720"/>
          </a:xfrm>
        </p:spPr>
        <p:txBody>
          <a:bodyPr/>
          <a:p>
            <a:r>
              <a:rPr lang="zh-CN" altLang="en-US" sz="2400"/>
              <a:t>策略管理：BT协议的设计者为了保证整体性能而制定了许多策略，这些策略虽然没有写入BT协议，但已经成为事实上的标准，BT软件开发者一般都使用这些策略来保证程序的性能。本部分负责策略的管理，主要是计算各个peer的下载和上传速度，根据下载速度选择非阻塞peer，采用随机算法选择优化非阻塞peer，以及实现片断选择策略。</a:t>
            </a:r>
            <a:endParaRPr lang="zh-CN" altLang="en-US" sz="2400"/>
          </a:p>
          <a:p>
            <a:r>
              <a:rPr lang="zh-CN" altLang="en-US" sz="2400"/>
              <a:t>信号处理：在运行过程中，程序可能会接收到一些信号，如SIGINT、SIGTERM，这些信号的默认动作是立即终止程序。这并不是所期望的。在程序终止前需要作一些处理，如释放动态申请的内存、关闭文件描述符、关闭套接字。</a:t>
            </a:r>
            <a:endParaRPr lang="zh-CN" altLang="en-US"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关键算法与策略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流水线作业</a:t>
            </a:r>
            <a:endParaRPr lang="zh-CN" altLang="en-US"/>
          </a:p>
          <a:p>
            <a:r>
              <a:rPr lang="zh-CN" altLang="en-US"/>
              <a:t>片断选择算法</a:t>
            </a:r>
            <a:endParaRPr lang="zh-CN" altLang="en-US"/>
          </a:p>
          <a:p>
            <a:r>
              <a:rPr lang="zh-CN" altLang="en-US"/>
              <a:t>阻塞算法</a:t>
            </a:r>
            <a:endParaRPr lang="zh-CN" altLang="en-US"/>
          </a:p>
          <a:p>
            <a:pPr marL="0" indent="0">
              <a:buNone/>
            </a:pPr>
            <a:endParaRPr lang="zh-CN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BT</a:t>
            </a:r>
            <a:r>
              <a:rPr lang="zh-CN" altLang="en-US">
                <a:ea typeface="宋体" charset="0"/>
              </a:rPr>
              <a:t>系统组成</a:t>
            </a:r>
            <a:endParaRPr lang="zh-CN" altLang="en-US">
              <a:ea typeface="宋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（1）一个Web服务器。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（2）一个种子文件。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（3）一个Tracker服务器。	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（4）一个原始文件提供者。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（5）一个网络浏览器。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（6）一个或多个下载者。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关键算法与策略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流水线作业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BT协议作为一种构建在TCP协议上的应用层协议，可以通过流水线作业来提高数据传输的效率。具体而言，当客户端向peer发送数据请求时（即发送request消息），一次请求多个slice（即在一个数据包中发送多个request消息请求多个slice）。假如客户端一次只发送一个slice请求，则peer给客户端发送完一个slice的数据后就进入等待，等待客户端发送新的数据请求。如果一次发送多个slice请求，则peer发送完一个slice后接着发送下一个slice，从而避免了等待，提高了数据传输的效率。事实上，HTTP协议的1.1版本就广泛地使用了流水线作业的思想，大大地提高了浏览器和Web服务器之间的传输效率。</a:t>
            </a:r>
            <a:endParaRPr lang="zh-CN" altLang="en-US"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关键算法与策略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3465"/>
            <a:ext cx="8229600" cy="5988685"/>
          </a:xfrm>
        </p:spPr>
        <p:txBody>
          <a:bodyPr/>
          <a:p>
            <a:r>
              <a:rPr lang="zh-CN" altLang="en-US" sz="2000"/>
              <a:t>片断选择算法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片断选择的第一个策略是，一旦向某个peer发送对某个piece中的slice的请求后，则该piece中的其他slice也从该peer处下载，这样可以尽快地下载到一个完整的piece。因为某个peer拥有某个piece中的一个slice，则它必定拥有该piece的其他slice，并且如果peer愿意发送一个slice给客户端，它也应该愿意发送piece中的其他slice给客户端。该策略也被称为严格的优先级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片断选择的第二个策略是，最少优先。即某个piece在所有peer中的拥有率最低，则优先下载该piece。这么做的优点是，第一，可以防止拥有这个piece的peer突然离开，导致某个piece的缺失，从而当前任何一个参与下载的peer都不能下载到一份完整的文件；第二，如果下载了某些拥有率较低的piece，则其他很多peer会向客户端请求数据，而要想从客户端下载到数据，那些peer就要提供数据给客户端下载，这样对于提高客户端的下载速度也是有帮助的。对于这个共享系统而言，优先下载拥有率较低的piece可以使得整个系统提高每个piece的拥有度，整个系统会趋向于最优。如果所有peer优先下载拥有率较高的piece，会使某些piece的拥有率进一步降低，而拥有这些低拥有率piece的peer一旦离开共享系统，则整个文件会越来越不完整，最后导致许多peer不能下载到一个完整的文件拷贝。</a:t>
            </a:r>
            <a:endParaRPr lang="zh-CN" altLang="en-US"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关键算法与策略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8575"/>
            <a:ext cx="8229600" cy="5229860"/>
          </a:xfrm>
        </p:spPr>
        <p:txBody>
          <a:bodyPr/>
          <a:p>
            <a:r>
              <a:rPr lang="zh-CN" altLang="en-US" sz="2000"/>
              <a:t>片断选择算法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片断选择的第三个策略是，随机选择第一个要下载的piece。开始下载时，不能采用最少优先策略。原因在于，采用最少优先策略，如果某个piece的拥有率很低，那么下载到这个piece就相对较难。如果随机选择一个piece，那么更容易下载到该piece，一旦客户端下载到一个完整的piece，就可以提供给其他peer下载，而由于客户端向其他peer上传数据，会导致其他peer对客户端解除阻塞，从而有利于在起始阶段获得较高的下载速度。当然在下载到一些piece后，客户端应该采用最少优先策略来下载数据，这虽然会导致客户端的下载速度在短期内有所下降，但随后下载速度会有较大提高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片断选择的第四个策略是，最后阶段模式。有时，从一个传输速度很慢的peer处下载一个piece会花费很长时间，在下载的过程中这不是什么大问题。但在下载接近完成时，如果发生这种情况，会导致客户端迟迟不能下载完成。为了解决这个问题，在最后阶段，客户端向所有peer发送对这个piece的某些slice的请求，一旦收到某个peer发来的slice，则向其他peer发送cancel消息，只从当前这个peer处下载。</a:t>
            </a:r>
            <a:endParaRPr lang="zh-CN" altLang="en-US"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关键算法与策略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6855"/>
            <a:ext cx="8229600" cy="5106035"/>
          </a:xfrm>
        </p:spPr>
        <p:txBody>
          <a:bodyPr/>
          <a:p>
            <a:r>
              <a:rPr lang="zh-CN" altLang="en-US" sz="2000"/>
              <a:t>阻塞算法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BT并不集中分配资源，每个peer有责任尽可能地提高自己的下载速度。peer从它可以连接的peer下载文件，并根据对方提供的下载速率给予同等的上传回报，对于合作者，提供上传服务，对于不合作的，就阻塞对方。阻塞是一种临时拒绝上传的策略，虽然上传停止了，但是下载仍然继续。在解除阻塞时，连接并不需要重新建立。因为阻塞过程中只是拒绝传输piece消息，其他消息，如have消息，interested消息仍可以传输。阻塞算法虽然不是BT协议一部分，但是它对提高性能是必要的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每个客户端一直与固定数量的peer保持疏通（通常是4个），那么以什么方式来决定是否保持与某个peer疏通呢？通常的做法是，严格地根据当前的下载速度来决定哪些peer应该保持疏通。但计算当前下载速度是个大难题。当前的实现通常是计算最近10秒从每个peer处下载数据的速度。以10秒为间隔重新选择保持疏通（即解除阻塞）的peer，是为了避免频繁地阻塞和解阻塞，造成资源的浪费。实践表明，10秒足以使下载速度达到最大。</a:t>
            </a:r>
            <a:endParaRPr lang="zh-CN" altLang="en-US"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关键算法与策略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3465"/>
            <a:ext cx="8229600" cy="5558790"/>
          </a:xfrm>
        </p:spPr>
        <p:txBody>
          <a:bodyPr/>
          <a:p>
            <a:r>
              <a:rPr lang="zh-CN" altLang="en-US" sz="2000"/>
              <a:t>阻塞算法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如果只是简单地为提供最高下载速率的4个peer提供上载服务，那么就没有办法发现那些空闲的连接是否有更好的下载速度。为了解决这个问题，在任何时候，每个peer都拥有一个称为“optimistic unchoking（优化非阻塞）”peer，这个连接总是保持疏通状态，而不管它的下载速率是多少。每隔30秒，重新选择一个peer作为优化非阻塞peer。30秒足以让该peer的上载能力达到最大。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一旦某个peer完成了下载，它不能再通过下载速率（因为下载速率已经为0了）来决定为哪些peer提供上载了。目前采用的解决办法是，优先选择那些从它这里得到更好下载速率的peer，保持与它们疏通。这样做的理由是尽可能的利用上载带宽。一旦某个peer完成了下载，那么它也就成为了种子。种子拥有一份完整的文件拷贝，并提供给其他peer下载。为了整个系统的性能，每个peer在完成下载后应该作为种子存在一段时间，作为对整个系统的回报。原始种子，即最初提供文件进行共享、并制作生成了种子文件，并把种子文件发布到Web服务器的种子，它至少应该存在到系统中生成另外一个种子时才能离开，否则当前参与下载的所有peer都不能获得一份完整的文件拷贝。</a:t>
            </a:r>
            <a:endParaRPr lang="zh-CN" altLang="en-US"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制作种子与发布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3755" y="1710055"/>
            <a:ext cx="7479665" cy="45396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制作种子与发布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2620" y="1998980"/>
            <a:ext cx="785812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>
                <a:latin typeface="Arial" charset="0"/>
                <a:ea typeface="宋体" charset="-122"/>
              </a:rPr>
              <a:t>Thank You!</a:t>
            </a:r>
            <a:endParaRPr lang="en-US" altLang="zh-CN" sz="8000"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BT</a:t>
            </a:r>
            <a:r>
              <a:rPr lang="zh-CN" altLang="en-US">
                <a:ea typeface="宋体" charset="0"/>
                <a:sym typeface="+mn-ea"/>
              </a:rPr>
              <a:t>系统组成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22755"/>
            <a:ext cx="8229600" cy="487807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Web服务器上保存着种子文件，下载者使用网络浏览器（如IE浏览器）从Web服务器上下载种子文件。种子文件，又称为元原文件或metafile，它保存了共享文件的一些信息，如共享文件的文件名、文件大小、Tracker服务器的地址，种子文件以.torrent为后缀。Tracker服务器保存着当前下载某共享文件的所有下载者的IP和端口。原始文件提供者提供完整的共享文件供其他下载者下载，它也被称为种子，种子文件就是提供者使用BT客户端生成的。每个下载者通过运行BT客户端软件下载共享文件。我们把某个下载者本身称为客户端，把其他下载者称为peer。</a:t>
            </a:r>
            <a:endParaRPr lang="zh-CN" alt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BT</a:t>
            </a:r>
            <a:r>
              <a:rPr lang="zh-CN" altLang="en-US">
                <a:ea typeface="宋体" charset="0"/>
                <a:sym typeface="+mn-ea"/>
              </a:rPr>
              <a:t>系统组成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4315"/>
            <a:ext cx="8229600" cy="5363845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共享文件在逻辑上被划分为大小相同的块，称为piece，每个piece的大小通常为256KB（不固定）。种子文件中包含有每个piece的hash值。BT协议规定使用Sha1算法对每个piece生成20字节的hash值，作为每个piece的指纹。每当客户端下载完一个piece时，即对该peice使用Sha1算法计算其hash值，并与种子文件中保存的该peice的hash值进行比较，如果一致即表明下载了一个完整而正确的piece。一旦某个piece被下载，该piece即提供给其他peer下载。在实际上传和下载中，每个piece又被划分为大小相同的slice，每个slice的大小固定为16KB（16384字节）。peer之间每次传输以slice为单位。</a:t>
            </a:r>
            <a:endParaRPr lang="zh-CN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BT</a:t>
            </a:r>
            <a:r>
              <a:rPr lang="zh-CN" altLang="en-US">
                <a:ea typeface="宋体" charset="0"/>
              </a:rPr>
              <a:t>编码格式：</a:t>
            </a:r>
            <a:r>
              <a:rPr lang="en-US" altLang="zh-CN">
                <a:ea typeface="宋体" charset="0"/>
              </a:rPr>
              <a:t>B</a:t>
            </a:r>
            <a:r>
              <a:rPr lang="zh-CN" altLang="en-US">
                <a:ea typeface="宋体" charset="0"/>
              </a:rPr>
              <a:t>编码</a:t>
            </a:r>
            <a:endParaRPr lang="zh-CN" altLang="en-US">
              <a:ea typeface="宋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400"/>
              <a:t>B编码中有4种类型：字符串、整型、列表、字典。</a:t>
            </a:r>
            <a:endParaRPr lang="zh-CN" altLang="en-US" sz="2400"/>
          </a:p>
          <a:p>
            <a:r>
              <a:rPr lang="zh-CN" altLang="en-US" sz="2400"/>
              <a:t>字符串编码：&lt;字符串长度&gt;:&lt;字符串&gt;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字符串spam被编码为4:spam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整数编码：  i&lt;整数&gt;e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数字23表示为i23e，-23表示为i-23e，0为i0e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列表编码：  1&lt;Bencoding编码类型&gt;e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l4:spam4:eggse表示两个字符串“spam”，“eggs”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字典编码： d&lt;Bencoding字符串&gt;&lt;Bencoding编码类型&gt;e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d3:cow3:moo4:spam4:eggse表示{“cow“=“moo“, “spam“=“eggs“}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种子文件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>
                <a:sym typeface="+mn-ea"/>
              </a:rPr>
              <a:t>多文件Torrent的结构图</a:t>
            </a:r>
            <a:r>
              <a:rPr lang="en-US" altLang="zh-CN"/>
              <a:t>          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675" y="2348865"/>
            <a:ext cx="1800225" cy="4057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种子文件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t>单文件Torrent的结构图</a:t>
            </a:r>
            <a:r>
              <a:rPr lang="en-US" altLang="zh-CN"/>
              <a:t>         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630" y="2564765"/>
            <a:ext cx="1857375" cy="3495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第一PPT：www.1ppt.com">
  <a:themeElements>
    <a:clrScheme name="Default Design 3">
      <a:dk1>
        <a:srgbClr val="000000"/>
      </a:dk1>
      <a:lt1>
        <a:srgbClr val="F7F6EF"/>
      </a:lt1>
      <a:dk2>
        <a:srgbClr val="663300"/>
      </a:dk2>
      <a:lt2>
        <a:srgbClr val="969696"/>
      </a:lt2>
      <a:accent1>
        <a:srgbClr val="F4CC3A"/>
      </a:accent1>
      <a:accent2>
        <a:srgbClr val="FE836E"/>
      </a:accent2>
      <a:accent3>
        <a:srgbClr val="FAFAF6"/>
      </a:accent3>
      <a:accent4>
        <a:srgbClr val="000000"/>
      </a:accent4>
      <a:accent5>
        <a:srgbClr val="F8E2AE"/>
      </a:accent5>
      <a:accent6>
        <a:srgbClr val="E67663"/>
      </a:accent6>
      <a:hlink>
        <a:srgbClr val="F06E02"/>
      </a:hlink>
      <a:folHlink>
        <a:srgbClr val="BD8D15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6EBDE"/>
        </a:lt1>
        <a:dk2>
          <a:srgbClr val="850938"/>
        </a:dk2>
        <a:lt2>
          <a:srgbClr val="969696"/>
        </a:lt2>
        <a:accent1>
          <a:srgbClr val="D9BD8A"/>
        </a:accent1>
        <a:accent2>
          <a:srgbClr val="0AB094"/>
        </a:accent2>
        <a:accent3>
          <a:srgbClr val="FAF3EC"/>
        </a:accent3>
        <a:accent4>
          <a:srgbClr val="000000"/>
        </a:accent4>
        <a:accent5>
          <a:srgbClr val="E9DBC4"/>
        </a:accent5>
        <a:accent6>
          <a:srgbClr val="089F86"/>
        </a:accent6>
        <a:hlink>
          <a:srgbClr val="DF923D"/>
        </a:hlink>
        <a:folHlink>
          <a:srgbClr val="D0C53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EEDD6"/>
        </a:lt1>
        <a:dk2>
          <a:srgbClr val="003366"/>
        </a:dk2>
        <a:lt2>
          <a:srgbClr val="808080"/>
        </a:lt2>
        <a:accent1>
          <a:srgbClr val="E3A47D"/>
        </a:accent1>
        <a:accent2>
          <a:srgbClr val="4CCC86"/>
        </a:accent2>
        <a:accent3>
          <a:srgbClr val="F5F4E8"/>
        </a:accent3>
        <a:accent4>
          <a:srgbClr val="000000"/>
        </a:accent4>
        <a:accent5>
          <a:srgbClr val="EFCFBF"/>
        </a:accent5>
        <a:accent6>
          <a:srgbClr val="44B979"/>
        </a:accent6>
        <a:hlink>
          <a:srgbClr val="60A3DA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7F6EF"/>
        </a:lt1>
        <a:dk2>
          <a:srgbClr val="663300"/>
        </a:dk2>
        <a:lt2>
          <a:srgbClr val="969696"/>
        </a:lt2>
        <a:accent1>
          <a:srgbClr val="F4CC3A"/>
        </a:accent1>
        <a:accent2>
          <a:srgbClr val="FE836E"/>
        </a:accent2>
        <a:accent3>
          <a:srgbClr val="FAFAF6"/>
        </a:accent3>
        <a:accent4>
          <a:srgbClr val="000000"/>
        </a:accent4>
        <a:accent5>
          <a:srgbClr val="F8E2AE"/>
        </a:accent5>
        <a:accent6>
          <a:srgbClr val="E67663"/>
        </a:accent6>
        <a:hlink>
          <a:srgbClr val="F06E02"/>
        </a:hlink>
        <a:folHlink>
          <a:srgbClr val="BD8D1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10</Template>
  <TotalTime>0</TotalTime>
  <Words>11312</Words>
  <Application>Kingsoft Office WPP</Application>
  <PresentationFormat>全屏显示(4:3)</PresentationFormat>
  <Paragraphs>373</Paragraphs>
  <Slides>47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第一PPT：www.1ppt.com</vt:lpstr>
      <vt:lpstr>BT学习总结</vt:lpstr>
      <vt:lpstr>BT学习总结</vt:lpstr>
      <vt:lpstr>BT简要概述</vt:lpstr>
      <vt:lpstr>BT系统组成</vt:lpstr>
      <vt:lpstr>BT系统组成</vt:lpstr>
      <vt:lpstr>BT系统组成</vt:lpstr>
      <vt:lpstr>BT编码格式：B编码</vt:lpstr>
      <vt:lpstr>种子文件</vt:lpstr>
      <vt:lpstr>种子文件</vt:lpstr>
      <vt:lpstr>种子文件</vt:lpstr>
      <vt:lpstr>种子文件</vt:lpstr>
      <vt:lpstr>种子文件</vt:lpstr>
      <vt:lpstr>种子文件</vt:lpstr>
      <vt:lpstr>客户端与Tracker交互</vt:lpstr>
      <vt:lpstr>客户端与Tracker交互</vt:lpstr>
      <vt:lpstr>客户端与Tracker交互</vt:lpstr>
      <vt:lpstr>客户端与Tracker交互</vt:lpstr>
      <vt:lpstr>客户端与Tracker交互</vt:lpstr>
      <vt:lpstr>PowerPoint 演示文稿</vt:lpstr>
      <vt:lpstr>Click to edit title style</vt:lpstr>
      <vt:lpstr>PowerPoint 演示文稿</vt:lpstr>
      <vt:lpstr>客户端与Tracker交互</vt:lpstr>
      <vt:lpstr>客户端与Tracker交互</vt:lpstr>
      <vt:lpstr>peer之间的通信</vt:lpstr>
      <vt:lpstr>peer之间的通信</vt:lpstr>
      <vt:lpstr>peer之间的通信</vt:lpstr>
      <vt:lpstr>peer之间的通信</vt:lpstr>
      <vt:lpstr>peer之间的通信</vt:lpstr>
      <vt:lpstr>peer之间的通信</vt:lpstr>
      <vt:lpstr>peer之间的通信</vt:lpstr>
      <vt:lpstr>peer之间的通信</vt:lpstr>
      <vt:lpstr>peer之间的通信</vt:lpstr>
      <vt:lpstr>peer之间的通信</vt:lpstr>
      <vt:lpstr>BT系统结构设计</vt:lpstr>
      <vt:lpstr>BT系统结构设计</vt:lpstr>
      <vt:lpstr>BT系统结构设计</vt:lpstr>
      <vt:lpstr>BT系统结构设计</vt:lpstr>
      <vt:lpstr>BT系统结构设计</vt:lpstr>
      <vt:lpstr>关键算法与策略</vt:lpstr>
      <vt:lpstr>关键算法与策略</vt:lpstr>
      <vt:lpstr>关键算法与策略</vt:lpstr>
      <vt:lpstr>关键算法与策略</vt:lpstr>
      <vt:lpstr>关键算法与策略</vt:lpstr>
      <vt:lpstr>关键算法与策略</vt:lpstr>
      <vt:lpstr>制作种子与发布</vt:lpstr>
      <vt:lpstr>制作种子与发布</vt:lpstr>
      <vt:lpstr>Thank You!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第一PPT模板网：www.1ppt.com</dc:title>
  <dc:creator>第一PPT模板网：www.1ppt.com</dc:creator>
  <cp:keywords>第一PPT模板网：www.1ppt.com</cp:keywords>
  <dc:description>第一PPT模板网：www.1ppt.com</dc:description>
  <dc:subject>第一PPT模板网：www.1ppt.com</dc:subject>
  <cp:lastModifiedBy>Administrator</cp:lastModifiedBy>
  <cp:revision>32</cp:revision>
  <dcterms:created xsi:type="dcterms:W3CDTF">2016-01-28T07:21:00Z</dcterms:created>
  <dcterms:modified xsi:type="dcterms:W3CDTF">2016-03-06T12:34:16Z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